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43"/>
  </p:notesMasterIdLst>
  <p:sldIdLst>
    <p:sldId id="340" r:id="rId5"/>
    <p:sldId id="259" r:id="rId6"/>
    <p:sldId id="343" r:id="rId7"/>
    <p:sldId id="342" r:id="rId8"/>
    <p:sldId id="344" r:id="rId9"/>
    <p:sldId id="345" r:id="rId10"/>
    <p:sldId id="346" r:id="rId11"/>
    <p:sldId id="347" r:id="rId12"/>
    <p:sldId id="348" r:id="rId13"/>
    <p:sldId id="349" r:id="rId14"/>
    <p:sldId id="378" r:id="rId15"/>
    <p:sldId id="350" r:id="rId16"/>
    <p:sldId id="379" r:id="rId17"/>
    <p:sldId id="351" r:id="rId18"/>
    <p:sldId id="352" r:id="rId19"/>
    <p:sldId id="353" r:id="rId20"/>
    <p:sldId id="354" r:id="rId21"/>
    <p:sldId id="355" r:id="rId22"/>
    <p:sldId id="356" r:id="rId23"/>
    <p:sldId id="357" r:id="rId24"/>
    <p:sldId id="359" r:id="rId25"/>
    <p:sldId id="360" r:id="rId26"/>
    <p:sldId id="361" r:id="rId27"/>
    <p:sldId id="362" r:id="rId28"/>
    <p:sldId id="363" r:id="rId29"/>
    <p:sldId id="364" r:id="rId30"/>
    <p:sldId id="365" r:id="rId31"/>
    <p:sldId id="366" r:id="rId32"/>
    <p:sldId id="367" r:id="rId33"/>
    <p:sldId id="368" r:id="rId34"/>
    <p:sldId id="369" r:id="rId35"/>
    <p:sldId id="370" r:id="rId36"/>
    <p:sldId id="371" r:id="rId37"/>
    <p:sldId id="372" r:id="rId38"/>
    <p:sldId id="377" r:id="rId39"/>
    <p:sldId id="373" r:id="rId40"/>
    <p:sldId id="374" r:id="rId41"/>
    <p:sldId id="268" r:id="rId4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C1025B7F-A7BA-4FCF-9071-D80D370D1345}">
          <p14:sldIdLst>
            <p14:sldId id="340"/>
            <p14:sldId id="259"/>
            <p14:sldId id="343"/>
            <p14:sldId id="342"/>
            <p14:sldId id="344"/>
            <p14:sldId id="345"/>
            <p14:sldId id="346"/>
            <p14:sldId id="347"/>
            <p14:sldId id="348"/>
            <p14:sldId id="349"/>
            <p14:sldId id="378"/>
            <p14:sldId id="350"/>
            <p14:sldId id="379"/>
            <p14:sldId id="351"/>
            <p14:sldId id="352"/>
            <p14:sldId id="353"/>
            <p14:sldId id="354"/>
            <p14:sldId id="355"/>
            <p14:sldId id="356"/>
            <p14:sldId id="357"/>
            <p14:sldId id="359"/>
            <p14:sldId id="360"/>
            <p14:sldId id="361"/>
            <p14:sldId id="362"/>
            <p14:sldId id="363"/>
            <p14:sldId id="364"/>
            <p14:sldId id="365"/>
            <p14:sldId id="366"/>
            <p14:sldId id="367"/>
            <p14:sldId id="368"/>
            <p14:sldId id="369"/>
            <p14:sldId id="370"/>
            <p14:sldId id="371"/>
            <p14:sldId id="372"/>
            <p14:sldId id="377"/>
            <p14:sldId id="373"/>
            <p14:sldId id="374"/>
            <p14:sldId id="268"/>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37262E-BB1F-9442-B087-E3395309835C}" v="103" dt="2025-09-05T14:40:27.4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26"/>
    <p:restoredTop sz="82040" autoAdjust="0"/>
  </p:normalViewPr>
  <p:slideViewPr>
    <p:cSldViewPr snapToGrid="0" showGuides="1">
      <p:cViewPr varScale="1">
        <p:scale>
          <a:sx n="151" d="100"/>
          <a:sy n="151" d="100"/>
        </p:scale>
        <p:origin x="1000" y="184"/>
      </p:cViewPr>
      <p:guideLst/>
    </p:cSldViewPr>
  </p:slideViewPr>
  <p:notesTextViewPr>
    <p:cViewPr>
      <p:scale>
        <a:sx n="1" d="1"/>
        <a:sy n="1" d="1"/>
      </p:scale>
      <p:origin x="0" y="-80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A53621E3-B3A3-5D45-82BB-740FE3191EF3}"/>
    <pc:docChg chg="undo custSel modSld">
      <pc:chgData name="Karyn Johnson" userId="5b537da3-8fe8-412d-8c65-21230afc46da" providerId="ADAL" clId="{A53621E3-B3A3-5D45-82BB-740FE3191EF3}" dt="2025-09-05T14:59:17.078" v="1807" actId="20577"/>
      <pc:docMkLst>
        <pc:docMk/>
      </pc:docMkLst>
      <pc:sldChg chg="modSp mod">
        <pc:chgData name="Karyn Johnson" userId="5b537da3-8fe8-412d-8c65-21230afc46da" providerId="ADAL" clId="{A53621E3-B3A3-5D45-82BB-740FE3191EF3}" dt="2025-09-05T14:25:25.692" v="1434" actId="114"/>
        <pc:sldMkLst>
          <pc:docMk/>
          <pc:sldMk cId="2738203838" sldId="259"/>
        </pc:sldMkLst>
        <pc:spChg chg="mod">
          <ac:chgData name="Karyn Johnson" userId="5b537da3-8fe8-412d-8c65-21230afc46da" providerId="ADAL" clId="{A53621E3-B3A3-5D45-82BB-740FE3191EF3}" dt="2025-09-05T00:36:00.763" v="1314" actId="2711"/>
          <ac:spMkLst>
            <pc:docMk/>
            <pc:sldMk cId="2738203838" sldId="259"/>
            <ac:spMk id="4" creationId="{FAC612C7-D680-4975-A327-AE0BA4831216}"/>
          </ac:spMkLst>
        </pc:spChg>
        <pc:spChg chg="mod">
          <ac:chgData name="Karyn Johnson" userId="5b537da3-8fe8-412d-8c65-21230afc46da" providerId="ADAL" clId="{A53621E3-B3A3-5D45-82BB-740FE3191EF3}" dt="2025-09-05T14:25:25.692" v="1434" actId="114"/>
          <ac:spMkLst>
            <pc:docMk/>
            <pc:sldMk cId="2738203838" sldId="259"/>
            <ac:spMk id="5" creationId="{0C57DE86-4099-467E-BCC0-8098C2C23D96}"/>
          </ac:spMkLst>
        </pc:spChg>
      </pc:sldChg>
      <pc:sldChg chg="modSp mod">
        <pc:chgData name="Karyn Johnson" userId="5b537da3-8fe8-412d-8c65-21230afc46da" providerId="ADAL" clId="{A53621E3-B3A3-5D45-82BB-740FE3191EF3}" dt="2025-09-05T14:41:44.333" v="1608" actId="20577"/>
        <pc:sldMkLst>
          <pc:docMk/>
          <pc:sldMk cId="2771190949" sldId="340"/>
        </pc:sldMkLst>
        <pc:spChg chg="mod">
          <ac:chgData name="Karyn Johnson" userId="5b537da3-8fe8-412d-8c65-21230afc46da" providerId="ADAL" clId="{A53621E3-B3A3-5D45-82BB-740FE3191EF3}" dt="2025-09-05T14:41:44.333" v="1608" actId="20577"/>
          <ac:spMkLst>
            <pc:docMk/>
            <pc:sldMk cId="2771190949" sldId="340"/>
            <ac:spMk id="3" creationId="{AB0A2D4E-8AE8-4E40-953E-EF679CEACA2A}"/>
          </ac:spMkLst>
        </pc:spChg>
      </pc:sldChg>
      <pc:sldChg chg="modSp mod">
        <pc:chgData name="Karyn Johnson" userId="5b537da3-8fe8-412d-8c65-21230afc46da" providerId="ADAL" clId="{A53621E3-B3A3-5D45-82BB-740FE3191EF3}" dt="2025-09-05T00:36:46.760" v="1316" actId="2711"/>
        <pc:sldMkLst>
          <pc:docMk/>
          <pc:sldMk cId="3950017899" sldId="342"/>
        </pc:sldMkLst>
        <pc:spChg chg="mod">
          <ac:chgData name="Karyn Johnson" userId="5b537da3-8fe8-412d-8c65-21230afc46da" providerId="ADAL" clId="{A53621E3-B3A3-5D45-82BB-740FE3191EF3}" dt="2025-09-05T00:36:46.760" v="1316" actId="2711"/>
          <ac:spMkLst>
            <pc:docMk/>
            <pc:sldMk cId="3950017899" sldId="342"/>
            <ac:spMk id="4" creationId="{BA561361-CB67-878D-3E82-0C73876F26E4}"/>
          </ac:spMkLst>
        </pc:spChg>
        <pc:spChg chg="mod">
          <ac:chgData name="Karyn Johnson" userId="5b537da3-8fe8-412d-8c65-21230afc46da" providerId="ADAL" clId="{A53621E3-B3A3-5D45-82BB-740FE3191EF3}" dt="2025-09-05T00:36:46.760" v="1316" actId="2711"/>
          <ac:spMkLst>
            <pc:docMk/>
            <pc:sldMk cId="3950017899" sldId="342"/>
            <ac:spMk id="9" creationId="{19A7C235-6ED8-4257-EF55-4AADBA41EBAC}"/>
          </ac:spMkLst>
        </pc:spChg>
      </pc:sldChg>
      <pc:sldChg chg="modSp mod">
        <pc:chgData name="Karyn Johnson" userId="5b537da3-8fe8-412d-8c65-21230afc46da" providerId="ADAL" clId="{A53621E3-B3A3-5D45-82BB-740FE3191EF3}" dt="2025-09-05T00:36:34.319" v="1315" actId="2711"/>
        <pc:sldMkLst>
          <pc:docMk/>
          <pc:sldMk cId="1312281128" sldId="343"/>
        </pc:sldMkLst>
        <pc:spChg chg="mod">
          <ac:chgData name="Karyn Johnson" userId="5b537da3-8fe8-412d-8c65-21230afc46da" providerId="ADAL" clId="{A53621E3-B3A3-5D45-82BB-740FE3191EF3}" dt="2025-09-05T00:36:34.319" v="1315" actId="2711"/>
          <ac:spMkLst>
            <pc:docMk/>
            <pc:sldMk cId="1312281128" sldId="343"/>
            <ac:spMk id="4" creationId="{3ED7BD17-A674-F49D-291C-2C40D99367CF}"/>
          </ac:spMkLst>
        </pc:spChg>
        <pc:spChg chg="mod">
          <ac:chgData name="Karyn Johnson" userId="5b537da3-8fe8-412d-8c65-21230afc46da" providerId="ADAL" clId="{A53621E3-B3A3-5D45-82BB-740FE3191EF3}" dt="2025-09-05T00:36:34.319" v="1315" actId="2711"/>
          <ac:spMkLst>
            <pc:docMk/>
            <pc:sldMk cId="1312281128" sldId="343"/>
            <ac:spMk id="5" creationId="{404423FE-8D5C-7935-E4A7-6E8C2D168FE6}"/>
          </ac:spMkLst>
        </pc:spChg>
        <pc:spChg chg="mod">
          <ac:chgData name="Karyn Johnson" userId="5b537da3-8fe8-412d-8c65-21230afc46da" providerId="ADAL" clId="{A53621E3-B3A3-5D45-82BB-740FE3191EF3}" dt="2025-09-05T00:36:34.319" v="1315" actId="2711"/>
          <ac:spMkLst>
            <pc:docMk/>
            <pc:sldMk cId="1312281128" sldId="343"/>
            <ac:spMk id="6" creationId="{20EF0092-1761-3637-0B0A-B1296DAAEECE}"/>
          </ac:spMkLst>
        </pc:spChg>
      </pc:sldChg>
      <pc:sldChg chg="modSp mod">
        <pc:chgData name="Karyn Johnson" userId="5b537da3-8fe8-412d-8c65-21230afc46da" providerId="ADAL" clId="{A53621E3-B3A3-5D45-82BB-740FE3191EF3}" dt="2025-09-05T14:26:03.660" v="1460" actId="20577"/>
        <pc:sldMkLst>
          <pc:docMk/>
          <pc:sldMk cId="425583888" sldId="344"/>
        </pc:sldMkLst>
        <pc:spChg chg="mod">
          <ac:chgData name="Karyn Johnson" userId="5b537da3-8fe8-412d-8c65-21230afc46da" providerId="ADAL" clId="{A53621E3-B3A3-5D45-82BB-740FE3191EF3}" dt="2025-09-05T14:26:03.660" v="1460" actId="20577"/>
          <ac:spMkLst>
            <pc:docMk/>
            <pc:sldMk cId="425583888" sldId="344"/>
            <ac:spMk id="3" creationId="{2D41E124-2277-7500-5A60-C6C6F0938146}"/>
          </ac:spMkLst>
        </pc:spChg>
        <pc:spChg chg="mod">
          <ac:chgData name="Karyn Johnson" userId="5b537da3-8fe8-412d-8c65-21230afc46da" providerId="ADAL" clId="{A53621E3-B3A3-5D45-82BB-740FE3191EF3}" dt="2025-09-05T00:36:56.652" v="1317" actId="2711"/>
          <ac:spMkLst>
            <pc:docMk/>
            <pc:sldMk cId="425583888" sldId="344"/>
            <ac:spMk id="4" creationId="{B68AC8A4-F0A0-774E-DD07-D36756FBAF74}"/>
          </ac:spMkLst>
        </pc:spChg>
      </pc:sldChg>
      <pc:sldChg chg="modSp mod">
        <pc:chgData name="Karyn Johnson" userId="5b537da3-8fe8-412d-8c65-21230afc46da" providerId="ADAL" clId="{A53621E3-B3A3-5D45-82BB-740FE3191EF3}" dt="2025-09-05T00:37:06.573" v="1318" actId="2711"/>
        <pc:sldMkLst>
          <pc:docMk/>
          <pc:sldMk cId="1362232681" sldId="345"/>
        </pc:sldMkLst>
        <pc:spChg chg="mod">
          <ac:chgData name="Karyn Johnson" userId="5b537da3-8fe8-412d-8c65-21230afc46da" providerId="ADAL" clId="{A53621E3-B3A3-5D45-82BB-740FE3191EF3}" dt="2025-09-05T00:37:06.573" v="1318" actId="2711"/>
          <ac:spMkLst>
            <pc:docMk/>
            <pc:sldMk cId="1362232681" sldId="345"/>
            <ac:spMk id="2" creationId="{130FCD7E-62F3-522C-A7D3-475F6B718085}"/>
          </ac:spMkLst>
        </pc:spChg>
        <pc:spChg chg="mod">
          <ac:chgData name="Karyn Johnson" userId="5b537da3-8fe8-412d-8c65-21230afc46da" providerId="ADAL" clId="{A53621E3-B3A3-5D45-82BB-740FE3191EF3}" dt="2025-09-05T00:37:06.573" v="1318" actId="2711"/>
          <ac:spMkLst>
            <pc:docMk/>
            <pc:sldMk cId="1362232681" sldId="345"/>
            <ac:spMk id="4" creationId="{E2624297-9D36-E400-8984-077BD8FA6590}"/>
          </ac:spMkLst>
        </pc:spChg>
      </pc:sldChg>
      <pc:sldChg chg="modSp mod">
        <pc:chgData name="Karyn Johnson" userId="5b537da3-8fe8-412d-8c65-21230afc46da" providerId="ADAL" clId="{A53621E3-B3A3-5D45-82BB-740FE3191EF3}" dt="2025-09-05T14:26:27.663" v="1483" actId="5793"/>
        <pc:sldMkLst>
          <pc:docMk/>
          <pc:sldMk cId="342052504" sldId="346"/>
        </pc:sldMkLst>
        <pc:spChg chg="mod">
          <ac:chgData name="Karyn Johnson" userId="5b537da3-8fe8-412d-8c65-21230afc46da" providerId="ADAL" clId="{A53621E3-B3A3-5D45-82BB-740FE3191EF3}" dt="2025-09-05T14:26:27.663" v="1483" actId="5793"/>
          <ac:spMkLst>
            <pc:docMk/>
            <pc:sldMk cId="342052504" sldId="346"/>
            <ac:spMk id="3" creationId="{1E8CBCE5-38FF-4319-C475-21D5CB2D2D20}"/>
          </ac:spMkLst>
        </pc:spChg>
        <pc:spChg chg="mod">
          <ac:chgData name="Karyn Johnson" userId="5b537da3-8fe8-412d-8c65-21230afc46da" providerId="ADAL" clId="{A53621E3-B3A3-5D45-82BB-740FE3191EF3}" dt="2025-09-05T00:37:13.863" v="1319" actId="2711"/>
          <ac:spMkLst>
            <pc:docMk/>
            <pc:sldMk cId="342052504" sldId="346"/>
            <ac:spMk id="4" creationId="{E1563404-441F-A290-2A35-04E35A4D5D73}"/>
          </ac:spMkLst>
        </pc:spChg>
      </pc:sldChg>
      <pc:sldChg chg="modSp mod modNotesTx">
        <pc:chgData name="Karyn Johnson" userId="5b537da3-8fe8-412d-8c65-21230afc46da" providerId="ADAL" clId="{A53621E3-B3A3-5D45-82BB-740FE3191EF3}" dt="2025-09-05T14:59:17.078" v="1807" actId="20577"/>
        <pc:sldMkLst>
          <pc:docMk/>
          <pc:sldMk cId="1540848701" sldId="347"/>
        </pc:sldMkLst>
        <pc:spChg chg="mod">
          <ac:chgData name="Karyn Johnson" userId="5b537da3-8fe8-412d-8c65-21230afc46da" providerId="ADAL" clId="{A53621E3-B3A3-5D45-82BB-740FE3191EF3}" dt="2025-09-05T00:37:21.938" v="1320" actId="2711"/>
          <ac:spMkLst>
            <pc:docMk/>
            <pc:sldMk cId="1540848701" sldId="347"/>
            <ac:spMk id="3" creationId="{72F6464F-13A6-04B3-DE5B-3170CD39806C}"/>
          </ac:spMkLst>
        </pc:spChg>
        <pc:spChg chg="mod">
          <ac:chgData name="Karyn Johnson" userId="5b537da3-8fe8-412d-8c65-21230afc46da" providerId="ADAL" clId="{A53621E3-B3A3-5D45-82BB-740FE3191EF3}" dt="2025-09-05T00:37:21.938" v="1320" actId="2711"/>
          <ac:spMkLst>
            <pc:docMk/>
            <pc:sldMk cId="1540848701" sldId="347"/>
            <ac:spMk id="4" creationId="{C1C7CBF8-C68D-E03D-B61A-C1D0FB491095}"/>
          </ac:spMkLst>
        </pc:spChg>
      </pc:sldChg>
      <pc:sldChg chg="modSp mod modNotesTx">
        <pc:chgData name="Karyn Johnson" userId="5b537da3-8fe8-412d-8c65-21230afc46da" providerId="ADAL" clId="{A53621E3-B3A3-5D45-82BB-740FE3191EF3}" dt="2025-09-05T14:32:25.880" v="1555" actId="255"/>
        <pc:sldMkLst>
          <pc:docMk/>
          <pc:sldMk cId="1463635888" sldId="348"/>
        </pc:sldMkLst>
        <pc:spChg chg="mod">
          <ac:chgData name="Karyn Johnson" userId="5b537da3-8fe8-412d-8c65-21230afc46da" providerId="ADAL" clId="{A53621E3-B3A3-5D45-82BB-740FE3191EF3}" dt="2025-09-05T14:32:25.880" v="1555" actId="255"/>
          <ac:spMkLst>
            <pc:docMk/>
            <pc:sldMk cId="1463635888" sldId="348"/>
            <ac:spMk id="3" creationId="{DD015413-841E-7C5B-372B-433D3BAE495A}"/>
          </ac:spMkLst>
        </pc:spChg>
        <pc:spChg chg="mod">
          <ac:chgData name="Karyn Johnson" userId="5b537da3-8fe8-412d-8c65-21230afc46da" providerId="ADAL" clId="{A53621E3-B3A3-5D45-82BB-740FE3191EF3}" dt="2025-09-05T00:37:28.915" v="1321" actId="2711"/>
          <ac:spMkLst>
            <pc:docMk/>
            <pc:sldMk cId="1463635888" sldId="348"/>
            <ac:spMk id="4" creationId="{BC56D5ED-F38A-D3D6-8EF9-961F11C8E767}"/>
          </ac:spMkLst>
        </pc:spChg>
      </pc:sldChg>
      <pc:sldChg chg="modSp mod modNotesTx">
        <pc:chgData name="Karyn Johnson" userId="5b537da3-8fe8-412d-8c65-21230afc46da" providerId="ADAL" clId="{A53621E3-B3A3-5D45-82BB-740FE3191EF3}" dt="2025-09-05T14:28:32.822" v="1502" actId="1076"/>
        <pc:sldMkLst>
          <pc:docMk/>
          <pc:sldMk cId="1743469819" sldId="349"/>
        </pc:sldMkLst>
        <pc:spChg chg="mod">
          <ac:chgData name="Karyn Johnson" userId="5b537da3-8fe8-412d-8c65-21230afc46da" providerId="ADAL" clId="{A53621E3-B3A3-5D45-82BB-740FE3191EF3}" dt="2025-09-05T14:28:32.822" v="1502" actId="1076"/>
          <ac:spMkLst>
            <pc:docMk/>
            <pc:sldMk cId="1743469819" sldId="349"/>
            <ac:spMk id="3" creationId="{2AEAA07E-6496-7EE4-545D-02110B88193A}"/>
          </ac:spMkLst>
        </pc:spChg>
        <pc:spChg chg="mod">
          <ac:chgData name="Karyn Johnson" userId="5b537da3-8fe8-412d-8c65-21230afc46da" providerId="ADAL" clId="{A53621E3-B3A3-5D45-82BB-740FE3191EF3}" dt="2025-09-05T00:37:36.936" v="1322" actId="2711"/>
          <ac:spMkLst>
            <pc:docMk/>
            <pc:sldMk cId="1743469819" sldId="349"/>
            <ac:spMk id="4" creationId="{DB09A5C8-CA75-A250-36BA-2E5254689315}"/>
          </ac:spMkLst>
        </pc:spChg>
      </pc:sldChg>
      <pc:sldChg chg="addSp modSp mod">
        <pc:chgData name="Karyn Johnson" userId="5b537da3-8fe8-412d-8c65-21230afc46da" providerId="ADAL" clId="{A53621E3-B3A3-5D45-82BB-740FE3191EF3}" dt="2025-09-05T14:30:18.059" v="1518" actId="20577"/>
        <pc:sldMkLst>
          <pc:docMk/>
          <pc:sldMk cId="961845325" sldId="350"/>
        </pc:sldMkLst>
        <pc:spChg chg="mod">
          <ac:chgData name="Karyn Johnson" userId="5b537da3-8fe8-412d-8c65-21230afc46da" providerId="ADAL" clId="{A53621E3-B3A3-5D45-82BB-740FE3191EF3}" dt="2025-09-05T00:53:35.838" v="1357" actId="1076"/>
          <ac:spMkLst>
            <pc:docMk/>
            <pc:sldMk cId="961845325" sldId="350"/>
            <ac:spMk id="3" creationId="{1FE748EB-1AC3-F717-FD96-65CAB52B96AF}"/>
          </ac:spMkLst>
        </pc:spChg>
        <pc:spChg chg="mod">
          <ac:chgData name="Karyn Johnson" userId="5b537da3-8fe8-412d-8c65-21230afc46da" providerId="ADAL" clId="{A53621E3-B3A3-5D45-82BB-740FE3191EF3}" dt="2025-09-05T00:50:19.698" v="1324" actId="2711"/>
          <ac:spMkLst>
            <pc:docMk/>
            <pc:sldMk cId="961845325" sldId="350"/>
            <ac:spMk id="4" creationId="{13CDD75A-6FFD-4183-7D60-7A67B648BD42}"/>
          </ac:spMkLst>
        </pc:spChg>
        <pc:spChg chg="add mod">
          <ac:chgData name="Karyn Johnson" userId="5b537da3-8fe8-412d-8c65-21230afc46da" providerId="ADAL" clId="{A53621E3-B3A3-5D45-82BB-740FE3191EF3}" dt="2025-09-05T14:30:18.059" v="1518" actId="20577"/>
          <ac:spMkLst>
            <pc:docMk/>
            <pc:sldMk cId="961845325" sldId="350"/>
            <ac:spMk id="5" creationId="{F495B8E8-0CB3-7845-35AF-93C4CB7403EB}"/>
          </ac:spMkLst>
        </pc:spChg>
        <pc:picChg chg="mod">
          <ac:chgData name="Karyn Johnson" userId="5b537da3-8fe8-412d-8c65-21230afc46da" providerId="ADAL" clId="{A53621E3-B3A3-5D45-82BB-740FE3191EF3}" dt="2025-09-05T00:53:08.325" v="1353" actId="1076"/>
          <ac:picMkLst>
            <pc:docMk/>
            <pc:sldMk cId="961845325" sldId="350"/>
            <ac:picMk id="2" creationId="{2C9D7DD0-B25F-B22A-183D-DDBD0BE93744}"/>
          </ac:picMkLst>
        </pc:picChg>
      </pc:sldChg>
      <pc:sldChg chg="modSp mod">
        <pc:chgData name="Karyn Johnson" userId="5b537da3-8fe8-412d-8c65-21230afc46da" providerId="ADAL" clId="{A53621E3-B3A3-5D45-82BB-740FE3191EF3}" dt="2025-09-05T14:32:51.488" v="1556" actId="255"/>
        <pc:sldMkLst>
          <pc:docMk/>
          <pc:sldMk cId="4053552254" sldId="351"/>
        </pc:sldMkLst>
        <pc:spChg chg="mod">
          <ac:chgData name="Karyn Johnson" userId="5b537da3-8fe8-412d-8c65-21230afc46da" providerId="ADAL" clId="{A53621E3-B3A3-5D45-82BB-740FE3191EF3}" dt="2025-09-05T14:32:51.488" v="1556" actId="255"/>
          <ac:spMkLst>
            <pc:docMk/>
            <pc:sldMk cId="4053552254" sldId="351"/>
            <ac:spMk id="3" creationId="{4DCA5C8E-C37A-3944-47BF-40B7D4DB0066}"/>
          </ac:spMkLst>
        </pc:spChg>
        <pc:spChg chg="mod">
          <ac:chgData name="Karyn Johnson" userId="5b537da3-8fe8-412d-8c65-21230afc46da" providerId="ADAL" clId="{A53621E3-B3A3-5D45-82BB-740FE3191EF3}" dt="2025-09-05T01:00:07.241" v="1380" actId="14100"/>
          <ac:spMkLst>
            <pc:docMk/>
            <pc:sldMk cId="4053552254" sldId="351"/>
            <ac:spMk id="4" creationId="{8BDE4787-E35A-F217-FF47-ED9058A9F0D8}"/>
          </ac:spMkLst>
        </pc:spChg>
      </pc:sldChg>
      <pc:sldChg chg="modSp mod">
        <pc:chgData name="Karyn Johnson" userId="5b537da3-8fe8-412d-8c65-21230afc46da" providerId="ADAL" clId="{A53621E3-B3A3-5D45-82BB-740FE3191EF3}" dt="2025-09-05T01:00:15.877" v="1387" actId="20577"/>
        <pc:sldMkLst>
          <pc:docMk/>
          <pc:sldMk cId="1093446112" sldId="352"/>
        </pc:sldMkLst>
        <pc:spChg chg="mod">
          <ac:chgData name="Karyn Johnson" userId="5b537da3-8fe8-412d-8c65-21230afc46da" providerId="ADAL" clId="{A53621E3-B3A3-5D45-82BB-740FE3191EF3}" dt="2025-09-05T00:59:57.337" v="1379" actId="1076"/>
          <ac:spMkLst>
            <pc:docMk/>
            <pc:sldMk cId="1093446112" sldId="352"/>
            <ac:spMk id="3" creationId="{7C1A429E-F419-07D4-8784-44DE41EDBFB9}"/>
          </ac:spMkLst>
        </pc:spChg>
        <pc:spChg chg="mod">
          <ac:chgData name="Karyn Johnson" userId="5b537da3-8fe8-412d-8c65-21230afc46da" providerId="ADAL" clId="{A53621E3-B3A3-5D45-82BB-740FE3191EF3}" dt="2025-09-05T01:00:15.877" v="1387" actId="20577"/>
          <ac:spMkLst>
            <pc:docMk/>
            <pc:sldMk cId="1093446112" sldId="352"/>
            <ac:spMk id="4" creationId="{B4969039-5A7C-892E-6F33-D161CA13C006}"/>
          </ac:spMkLst>
        </pc:spChg>
      </pc:sldChg>
      <pc:sldChg chg="modSp mod">
        <pc:chgData name="Karyn Johnson" userId="5b537da3-8fe8-412d-8c65-21230afc46da" providerId="ADAL" clId="{A53621E3-B3A3-5D45-82BB-740FE3191EF3}" dt="2025-09-05T14:34:51.630" v="1566" actId="14100"/>
        <pc:sldMkLst>
          <pc:docMk/>
          <pc:sldMk cId="1643958192" sldId="353"/>
        </pc:sldMkLst>
        <pc:spChg chg="mod">
          <ac:chgData name="Karyn Johnson" userId="5b537da3-8fe8-412d-8c65-21230afc46da" providerId="ADAL" clId="{A53621E3-B3A3-5D45-82BB-740FE3191EF3}" dt="2025-09-05T14:34:51.630" v="1566" actId="14100"/>
          <ac:spMkLst>
            <pc:docMk/>
            <pc:sldMk cId="1643958192" sldId="353"/>
            <ac:spMk id="3" creationId="{4B6CE703-96DD-6678-A712-4426FAE5DC03}"/>
          </ac:spMkLst>
        </pc:spChg>
        <pc:spChg chg="mod">
          <ac:chgData name="Karyn Johnson" userId="5b537da3-8fe8-412d-8c65-21230afc46da" providerId="ADAL" clId="{A53621E3-B3A3-5D45-82BB-740FE3191EF3}" dt="2025-09-05T01:00:25.095" v="1388" actId="255"/>
          <ac:spMkLst>
            <pc:docMk/>
            <pc:sldMk cId="1643958192" sldId="353"/>
            <ac:spMk id="4" creationId="{6E54F4C6-7038-9D95-61BA-12BC577A7735}"/>
          </ac:spMkLst>
        </pc:spChg>
      </pc:sldChg>
      <pc:sldChg chg="modSp mod">
        <pc:chgData name="Karyn Johnson" userId="5b537da3-8fe8-412d-8c65-21230afc46da" providerId="ADAL" clId="{A53621E3-B3A3-5D45-82BB-740FE3191EF3}" dt="2025-09-05T14:34:26.442" v="1563" actId="1076"/>
        <pc:sldMkLst>
          <pc:docMk/>
          <pc:sldMk cId="980137271" sldId="354"/>
        </pc:sldMkLst>
        <pc:spChg chg="mod">
          <ac:chgData name="Karyn Johnson" userId="5b537da3-8fe8-412d-8c65-21230afc46da" providerId="ADAL" clId="{A53621E3-B3A3-5D45-82BB-740FE3191EF3}" dt="2025-09-05T14:34:26.442" v="1563" actId="1076"/>
          <ac:spMkLst>
            <pc:docMk/>
            <pc:sldMk cId="980137271" sldId="354"/>
            <ac:spMk id="3" creationId="{58D7B3AD-058F-9E46-09C1-BE417F95CC40}"/>
          </ac:spMkLst>
        </pc:spChg>
        <pc:spChg chg="mod">
          <ac:chgData name="Karyn Johnson" userId="5b537da3-8fe8-412d-8c65-21230afc46da" providerId="ADAL" clId="{A53621E3-B3A3-5D45-82BB-740FE3191EF3}" dt="2025-09-05T01:01:01.521" v="1391" actId="14100"/>
          <ac:spMkLst>
            <pc:docMk/>
            <pc:sldMk cId="980137271" sldId="354"/>
            <ac:spMk id="4" creationId="{CDE00010-F6D4-5B95-EA71-C7CF1C583CB5}"/>
          </ac:spMkLst>
        </pc:spChg>
      </pc:sldChg>
      <pc:sldChg chg="modSp mod">
        <pc:chgData name="Karyn Johnson" userId="5b537da3-8fe8-412d-8c65-21230afc46da" providerId="ADAL" clId="{A53621E3-B3A3-5D45-82BB-740FE3191EF3}" dt="2025-09-05T14:35:32.889" v="1568" actId="27636"/>
        <pc:sldMkLst>
          <pc:docMk/>
          <pc:sldMk cId="810688284" sldId="355"/>
        </pc:sldMkLst>
        <pc:spChg chg="mod">
          <ac:chgData name="Karyn Johnson" userId="5b537da3-8fe8-412d-8c65-21230afc46da" providerId="ADAL" clId="{A53621E3-B3A3-5D45-82BB-740FE3191EF3}" dt="2025-09-05T14:35:32.889" v="1568" actId="27636"/>
          <ac:spMkLst>
            <pc:docMk/>
            <pc:sldMk cId="810688284" sldId="355"/>
            <ac:spMk id="2" creationId="{4F92609A-1F67-0955-BD3B-E0B55D4028EB}"/>
          </ac:spMkLst>
        </pc:spChg>
        <pc:spChg chg="mod">
          <ac:chgData name="Karyn Johnson" userId="5b537da3-8fe8-412d-8c65-21230afc46da" providerId="ADAL" clId="{A53621E3-B3A3-5D45-82BB-740FE3191EF3}" dt="2025-09-05T01:01:39.690" v="1395" actId="255"/>
          <ac:spMkLst>
            <pc:docMk/>
            <pc:sldMk cId="810688284" sldId="355"/>
            <ac:spMk id="4" creationId="{F0BB28FA-076E-F2FF-8A74-3B07E1404325}"/>
          </ac:spMkLst>
        </pc:spChg>
      </pc:sldChg>
      <pc:sldChg chg="delSp modSp mod">
        <pc:chgData name="Karyn Johnson" userId="5b537da3-8fe8-412d-8c65-21230afc46da" providerId="ADAL" clId="{A53621E3-B3A3-5D45-82BB-740FE3191EF3}" dt="2025-09-05T01:03:38.325" v="1408" actId="1076"/>
        <pc:sldMkLst>
          <pc:docMk/>
          <pc:sldMk cId="531301167" sldId="356"/>
        </pc:sldMkLst>
        <pc:spChg chg="mod">
          <ac:chgData name="Karyn Johnson" userId="5b537da3-8fe8-412d-8c65-21230afc46da" providerId="ADAL" clId="{A53621E3-B3A3-5D45-82BB-740FE3191EF3}" dt="2025-09-05T01:03:38.325" v="1408" actId="1076"/>
          <ac:spMkLst>
            <pc:docMk/>
            <pc:sldMk cId="531301167" sldId="356"/>
            <ac:spMk id="2" creationId="{B723CA50-9DC7-B045-46DD-802F076DC80B}"/>
          </ac:spMkLst>
        </pc:spChg>
        <pc:spChg chg="mod">
          <ac:chgData name="Karyn Johnson" userId="5b537da3-8fe8-412d-8c65-21230afc46da" providerId="ADAL" clId="{A53621E3-B3A3-5D45-82BB-740FE3191EF3}" dt="2025-09-05T01:03:31.033" v="1407" actId="166"/>
          <ac:spMkLst>
            <pc:docMk/>
            <pc:sldMk cId="531301167" sldId="356"/>
            <ac:spMk id="4" creationId="{55E2CB59-2731-F43B-417B-01C3CD0F5AF6}"/>
          </ac:spMkLst>
        </pc:spChg>
        <pc:spChg chg="del mod">
          <ac:chgData name="Karyn Johnson" userId="5b537da3-8fe8-412d-8c65-21230afc46da" providerId="ADAL" clId="{A53621E3-B3A3-5D45-82BB-740FE3191EF3}" dt="2025-09-05T01:03:08.514" v="1406" actId="478"/>
          <ac:spMkLst>
            <pc:docMk/>
            <pc:sldMk cId="531301167" sldId="356"/>
            <ac:spMk id="12" creationId="{791DD6A3-D5DA-C994-0E47-56BE4EC3974A}"/>
          </ac:spMkLst>
        </pc:spChg>
        <pc:picChg chg="mod">
          <ac:chgData name="Karyn Johnson" userId="5b537da3-8fe8-412d-8c65-21230afc46da" providerId="ADAL" clId="{A53621E3-B3A3-5D45-82BB-740FE3191EF3}" dt="2025-09-05T01:02:21.262" v="1400" actId="2711"/>
          <ac:picMkLst>
            <pc:docMk/>
            <pc:sldMk cId="531301167" sldId="356"/>
            <ac:picMk id="5" creationId="{6A52EA0C-F4B2-1B45-A276-FF4AA16D13C4}"/>
          </ac:picMkLst>
        </pc:picChg>
      </pc:sldChg>
      <pc:sldChg chg="delSp modSp mod">
        <pc:chgData name="Karyn Johnson" userId="5b537da3-8fe8-412d-8c65-21230afc46da" providerId="ADAL" clId="{A53621E3-B3A3-5D45-82BB-740FE3191EF3}" dt="2025-09-05T01:04:06.471" v="1411" actId="2711"/>
        <pc:sldMkLst>
          <pc:docMk/>
          <pc:sldMk cId="1441348579" sldId="357"/>
        </pc:sldMkLst>
        <pc:spChg chg="mod">
          <ac:chgData name="Karyn Johnson" userId="5b537da3-8fe8-412d-8c65-21230afc46da" providerId="ADAL" clId="{A53621E3-B3A3-5D45-82BB-740FE3191EF3}" dt="2025-09-05T01:04:06.471" v="1411" actId="2711"/>
          <ac:spMkLst>
            <pc:docMk/>
            <pc:sldMk cId="1441348579" sldId="357"/>
            <ac:spMk id="4" creationId="{3177326C-CEB0-FD4E-5CA4-179E734B6975}"/>
          </ac:spMkLst>
        </pc:spChg>
        <pc:spChg chg="mod">
          <ac:chgData name="Karyn Johnson" userId="5b537da3-8fe8-412d-8c65-21230afc46da" providerId="ADAL" clId="{A53621E3-B3A3-5D45-82BB-740FE3191EF3}" dt="2025-09-05T01:04:06.471" v="1411" actId="2711"/>
          <ac:spMkLst>
            <pc:docMk/>
            <pc:sldMk cId="1441348579" sldId="357"/>
            <ac:spMk id="5" creationId="{D0598F06-14BA-82F1-963D-9A661BFB11F0}"/>
          </ac:spMkLst>
        </pc:spChg>
        <pc:spChg chg="del">
          <ac:chgData name="Karyn Johnson" userId="5b537da3-8fe8-412d-8c65-21230afc46da" providerId="ADAL" clId="{A53621E3-B3A3-5D45-82BB-740FE3191EF3}" dt="2025-09-05T00:21:35.497" v="1228" actId="478"/>
          <ac:spMkLst>
            <pc:docMk/>
            <pc:sldMk cId="1441348579" sldId="357"/>
            <ac:spMk id="12" creationId="{02AF023B-2F1A-8ED0-0CE2-D870D95411CC}"/>
          </ac:spMkLst>
        </pc:spChg>
        <pc:picChg chg="mod">
          <ac:chgData name="Karyn Johnson" userId="5b537da3-8fe8-412d-8c65-21230afc46da" providerId="ADAL" clId="{A53621E3-B3A3-5D45-82BB-740FE3191EF3}" dt="2025-09-05T00:21:49.278" v="1230" actId="1076"/>
          <ac:picMkLst>
            <pc:docMk/>
            <pc:sldMk cId="1441348579" sldId="357"/>
            <ac:picMk id="2" creationId="{E5282E54-72F5-B906-CC71-A9E940935420}"/>
          </ac:picMkLst>
        </pc:picChg>
      </pc:sldChg>
      <pc:sldChg chg="modSp mod">
        <pc:chgData name="Karyn Johnson" userId="5b537da3-8fe8-412d-8c65-21230afc46da" providerId="ADAL" clId="{A53621E3-B3A3-5D45-82BB-740FE3191EF3}" dt="2025-09-05T14:36:45.620" v="1573" actId="1076"/>
        <pc:sldMkLst>
          <pc:docMk/>
          <pc:sldMk cId="2219469920" sldId="359"/>
        </pc:sldMkLst>
        <pc:spChg chg="mod">
          <ac:chgData name="Karyn Johnson" userId="5b537da3-8fe8-412d-8c65-21230afc46da" providerId="ADAL" clId="{A53621E3-B3A3-5D45-82BB-740FE3191EF3}" dt="2025-09-05T14:36:45.620" v="1573" actId="1076"/>
          <ac:spMkLst>
            <pc:docMk/>
            <pc:sldMk cId="2219469920" sldId="359"/>
            <ac:spMk id="3" creationId="{2DC64923-0539-85EA-33D1-9D3C1EC2FD4A}"/>
          </ac:spMkLst>
        </pc:spChg>
        <pc:spChg chg="mod">
          <ac:chgData name="Karyn Johnson" userId="5b537da3-8fe8-412d-8c65-21230afc46da" providerId="ADAL" clId="{A53621E3-B3A3-5D45-82BB-740FE3191EF3}" dt="2025-09-05T14:20:27.517" v="1412" actId="2711"/>
          <ac:spMkLst>
            <pc:docMk/>
            <pc:sldMk cId="2219469920" sldId="359"/>
            <ac:spMk id="5" creationId="{1490BA42-C3BA-1F69-9D1C-F5E5012FA4BC}"/>
          </ac:spMkLst>
        </pc:spChg>
      </pc:sldChg>
      <pc:sldChg chg="modSp mod">
        <pc:chgData name="Karyn Johnson" userId="5b537da3-8fe8-412d-8c65-21230afc46da" providerId="ADAL" clId="{A53621E3-B3A3-5D45-82BB-740FE3191EF3}" dt="2025-09-05T14:36:52.487" v="1574" actId="1076"/>
        <pc:sldMkLst>
          <pc:docMk/>
          <pc:sldMk cId="2112659051" sldId="360"/>
        </pc:sldMkLst>
        <pc:spChg chg="mod">
          <ac:chgData name="Karyn Johnson" userId="5b537da3-8fe8-412d-8c65-21230afc46da" providerId="ADAL" clId="{A53621E3-B3A3-5D45-82BB-740FE3191EF3}" dt="2025-09-05T14:36:52.487" v="1574" actId="1076"/>
          <ac:spMkLst>
            <pc:docMk/>
            <pc:sldMk cId="2112659051" sldId="360"/>
            <ac:spMk id="4" creationId="{5B9AB934-A6AB-5832-FF76-995FCEC3E146}"/>
          </ac:spMkLst>
        </pc:spChg>
        <pc:spChg chg="mod">
          <ac:chgData name="Karyn Johnson" userId="5b537da3-8fe8-412d-8c65-21230afc46da" providerId="ADAL" clId="{A53621E3-B3A3-5D45-82BB-740FE3191EF3}" dt="2025-09-05T14:20:52.180" v="1413" actId="2711"/>
          <ac:spMkLst>
            <pc:docMk/>
            <pc:sldMk cId="2112659051" sldId="360"/>
            <ac:spMk id="5" creationId="{69898B0F-8F85-2ABC-F185-6679368593A7}"/>
          </ac:spMkLst>
        </pc:spChg>
      </pc:sldChg>
      <pc:sldChg chg="delSp modSp mod">
        <pc:chgData name="Karyn Johnson" userId="5b537da3-8fe8-412d-8c65-21230afc46da" providerId="ADAL" clId="{A53621E3-B3A3-5D45-82BB-740FE3191EF3}" dt="2025-09-05T14:36:59.433" v="1575" actId="1076"/>
        <pc:sldMkLst>
          <pc:docMk/>
          <pc:sldMk cId="3995279537" sldId="361"/>
        </pc:sldMkLst>
        <pc:spChg chg="mod">
          <ac:chgData name="Karyn Johnson" userId="5b537da3-8fe8-412d-8c65-21230afc46da" providerId="ADAL" clId="{A53621E3-B3A3-5D45-82BB-740FE3191EF3}" dt="2025-09-05T14:36:59.433" v="1575" actId="1076"/>
          <ac:spMkLst>
            <pc:docMk/>
            <pc:sldMk cId="3995279537" sldId="361"/>
            <ac:spMk id="2" creationId="{9288A27A-F9F6-2751-98C4-108F0BA1F94F}"/>
          </ac:spMkLst>
        </pc:spChg>
        <pc:spChg chg="mod">
          <ac:chgData name="Karyn Johnson" userId="5b537da3-8fe8-412d-8c65-21230afc46da" providerId="ADAL" clId="{A53621E3-B3A3-5D45-82BB-740FE3191EF3}" dt="2025-09-05T14:21:19.912" v="1414" actId="2711"/>
          <ac:spMkLst>
            <pc:docMk/>
            <pc:sldMk cId="3995279537" sldId="361"/>
            <ac:spMk id="5" creationId="{BF84FFE1-119F-19BB-1EC3-540508203CD3}"/>
          </ac:spMkLst>
        </pc:spChg>
        <pc:spChg chg="del">
          <ac:chgData name="Karyn Johnson" userId="5b537da3-8fe8-412d-8c65-21230afc46da" providerId="ADAL" clId="{A53621E3-B3A3-5D45-82BB-740FE3191EF3}" dt="2025-09-05T00:29:34.995" v="1261" actId="478"/>
          <ac:spMkLst>
            <pc:docMk/>
            <pc:sldMk cId="3995279537" sldId="361"/>
            <ac:spMk id="15" creationId="{3FC9D871-0217-EC86-F56A-6406A44ED329}"/>
          </ac:spMkLst>
        </pc:spChg>
      </pc:sldChg>
      <pc:sldChg chg="modSp mod">
        <pc:chgData name="Karyn Johnson" userId="5b537da3-8fe8-412d-8c65-21230afc46da" providerId="ADAL" clId="{A53621E3-B3A3-5D45-82BB-740FE3191EF3}" dt="2025-09-05T14:37:14.418" v="1578" actId="1076"/>
        <pc:sldMkLst>
          <pc:docMk/>
          <pc:sldMk cId="1518868807" sldId="362"/>
        </pc:sldMkLst>
        <pc:spChg chg="mod">
          <ac:chgData name="Karyn Johnson" userId="5b537da3-8fe8-412d-8c65-21230afc46da" providerId="ADAL" clId="{A53621E3-B3A3-5D45-82BB-740FE3191EF3}" dt="2025-09-05T14:37:05.258" v="1576" actId="1076"/>
          <ac:spMkLst>
            <pc:docMk/>
            <pc:sldMk cId="1518868807" sldId="362"/>
            <ac:spMk id="3" creationId="{B59A8D39-7428-235F-C6FC-86B46A11DB20}"/>
          </ac:spMkLst>
        </pc:spChg>
        <pc:spChg chg="mod">
          <ac:chgData name="Karyn Johnson" userId="5b537da3-8fe8-412d-8c65-21230afc46da" providerId="ADAL" clId="{A53621E3-B3A3-5D45-82BB-740FE3191EF3}" dt="2025-09-05T14:21:47.708" v="1415" actId="2711"/>
          <ac:spMkLst>
            <pc:docMk/>
            <pc:sldMk cId="1518868807" sldId="362"/>
            <ac:spMk id="5" creationId="{C317D65E-8631-F452-6903-4DDC1143C1A6}"/>
          </ac:spMkLst>
        </pc:spChg>
        <pc:spChg chg="mod">
          <ac:chgData name="Karyn Johnson" userId="5b537da3-8fe8-412d-8c65-21230afc46da" providerId="ADAL" clId="{A53621E3-B3A3-5D45-82BB-740FE3191EF3}" dt="2025-09-05T14:37:14.418" v="1578" actId="1076"/>
          <ac:spMkLst>
            <pc:docMk/>
            <pc:sldMk cId="1518868807" sldId="362"/>
            <ac:spMk id="15" creationId="{1B3175CD-1E68-0006-2783-4496A41E5B21}"/>
          </ac:spMkLst>
        </pc:spChg>
        <pc:picChg chg="mod">
          <ac:chgData name="Karyn Johnson" userId="5b537da3-8fe8-412d-8c65-21230afc46da" providerId="ADAL" clId="{A53621E3-B3A3-5D45-82BB-740FE3191EF3}" dt="2025-09-05T14:37:10.282" v="1577" actId="1076"/>
          <ac:picMkLst>
            <pc:docMk/>
            <pc:sldMk cId="1518868807" sldId="362"/>
            <ac:picMk id="7" creationId="{EB20DCA8-B50F-C2CE-A82F-3F7E15C5FACB}"/>
          </ac:picMkLst>
        </pc:picChg>
      </pc:sldChg>
      <pc:sldChg chg="delSp modSp mod">
        <pc:chgData name="Karyn Johnson" userId="5b537da3-8fe8-412d-8c65-21230afc46da" providerId="ADAL" clId="{A53621E3-B3A3-5D45-82BB-740FE3191EF3}" dt="2025-09-05T14:22:26.849" v="1416" actId="2711"/>
        <pc:sldMkLst>
          <pc:docMk/>
          <pc:sldMk cId="1818493401" sldId="363"/>
        </pc:sldMkLst>
        <pc:spChg chg="mod">
          <ac:chgData name="Karyn Johnson" userId="5b537da3-8fe8-412d-8c65-21230afc46da" providerId="ADAL" clId="{A53621E3-B3A3-5D45-82BB-740FE3191EF3}" dt="2025-09-05T14:22:26.849" v="1416" actId="2711"/>
          <ac:spMkLst>
            <pc:docMk/>
            <pc:sldMk cId="1818493401" sldId="363"/>
            <ac:spMk id="2" creationId="{4F978E6F-1521-8FFE-36BB-094C6CB49BDD}"/>
          </ac:spMkLst>
        </pc:spChg>
        <pc:spChg chg="mod">
          <ac:chgData name="Karyn Johnson" userId="5b537da3-8fe8-412d-8c65-21230afc46da" providerId="ADAL" clId="{A53621E3-B3A3-5D45-82BB-740FE3191EF3}" dt="2025-09-05T14:22:26.849" v="1416" actId="2711"/>
          <ac:spMkLst>
            <pc:docMk/>
            <pc:sldMk cId="1818493401" sldId="363"/>
            <ac:spMk id="5" creationId="{EA2BFEA6-D436-FC12-6F4C-1AAD247CAFFB}"/>
          </ac:spMkLst>
        </pc:spChg>
        <pc:spChg chg="del">
          <ac:chgData name="Karyn Johnson" userId="5b537da3-8fe8-412d-8c65-21230afc46da" providerId="ADAL" clId="{A53621E3-B3A3-5D45-82BB-740FE3191EF3}" dt="2025-09-05T00:27:35.188" v="1246" actId="478"/>
          <ac:spMkLst>
            <pc:docMk/>
            <pc:sldMk cId="1818493401" sldId="363"/>
            <ac:spMk id="15" creationId="{7BB4DE09-523F-381F-F990-9AC70ECAB5D3}"/>
          </ac:spMkLst>
        </pc:spChg>
        <pc:picChg chg="mod">
          <ac:chgData name="Karyn Johnson" userId="5b537da3-8fe8-412d-8c65-21230afc46da" providerId="ADAL" clId="{A53621E3-B3A3-5D45-82BB-740FE3191EF3}" dt="2025-09-05T00:28:52.027" v="1257" actId="1076"/>
          <ac:picMkLst>
            <pc:docMk/>
            <pc:sldMk cId="1818493401" sldId="363"/>
            <ac:picMk id="12" creationId="{D3BA47E4-50A4-6126-2472-BD7AD0D91F5C}"/>
          </ac:picMkLst>
        </pc:picChg>
        <pc:picChg chg="mod">
          <ac:chgData name="Karyn Johnson" userId="5b537da3-8fe8-412d-8c65-21230afc46da" providerId="ADAL" clId="{A53621E3-B3A3-5D45-82BB-740FE3191EF3}" dt="2025-09-05T00:28:43.005" v="1256" actId="1076"/>
          <ac:picMkLst>
            <pc:docMk/>
            <pc:sldMk cId="1818493401" sldId="363"/>
            <ac:picMk id="14" creationId="{9EF7CBB2-7AD3-7242-DD93-26462EAAC2DB}"/>
          </ac:picMkLst>
        </pc:picChg>
      </pc:sldChg>
      <pc:sldChg chg="delSp modSp mod">
        <pc:chgData name="Karyn Johnson" userId="5b537da3-8fe8-412d-8c65-21230afc46da" providerId="ADAL" clId="{A53621E3-B3A3-5D45-82BB-740FE3191EF3}" dt="2025-09-05T14:37:39.689" v="1581" actId="1076"/>
        <pc:sldMkLst>
          <pc:docMk/>
          <pc:sldMk cId="2051728593" sldId="364"/>
        </pc:sldMkLst>
        <pc:spChg chg="mod">
          <ac:chgData name="Karyn Johnson" userId="5b537da3-8fe8-412d-8c65-21230afc46da" providerId="ADAL" clId="{A53621E3-B3A3-5D45-82BB-740FE3191EF3}" dt="2025-09-05T14:37:34.642" v="1580" actId="1076"/>
          <ac:spMkLst>
            <pc:docMk/>
            <pc:sldMk cId="2051728593" sldId="364"/>
            <ac:spMk id="3" creationId="{4A9CC2DC-52CA-4FD3-9EA4-09638D79F4F1}"/>
          </ac:spMkLst>
        </pc:spChg>
        <pc:spChg chg="mod">
          <ac:chgData name="Karyn Johnson" userId="5b537da3-8fe8-412d-8c65-21230afc46da" providerId="ADAL" clId="{A53621E3-B3A3-5D45-82BB-740FE3191EF3}" dt="2025-09-05T14:22:37.117" v="1417" actId="2711"/>
          <ac:spMkLst>
            <pc:docMk/>
            <pc:sldMk cId="2051728593" sldId="364"/>
            <ac:spMk id="5" creationId="{80964EA5-77F5-01CB-C397-DA20736C2AA3}"/>
          </ac:spMkLst>
        </pc:spChg>
        <pc:spChg chg="del">
          <ac:chgData name="Karyn Johnson" userId="5b537da3-8fe8-412d-8c65-21230afc46da" providerId="ADAL" clId="{A53621E3-B3A3-5D45-82BB-740FE3191EF3}" dt="2025-09-05T00:29:26.175" v="1260" actId="478"/>
          <ac:spMkLst>
            <pc:docMk/>
            <pc:sldMk cId="2051728593" sldId="364"/>
            <ac:spMk id="15" creationId="{E21D42BE-82E2-5355-F830-513BA328E55D}"/>
          </ac:spMkLst>
        </pc:spChg>
        <pc:picChg chg="mod">
          <ac:chgData name="Karyn Johnson" userId="5b537da3-8fe8-412d-8c65-21230afc46da" providerId="ADAL" clId="{A53621E3-B3A3-5D45-82BB-740FE3191EF3}" dt="2025-09-05T14:37:39.689" v="1581" actId="1076"/>
          <ac:picMkLst>
            <pc:docMk/>
            <pc:sldMk cId="2051728593" sldId="364"/>
            <ac:picMk id="12" creationId="{54267C1E-7A2C-242B-9C95-E5A698CEF686}"/>
          </ac:picMkLst>
        </pc:picChg>
      </pc:sldChg>
      <pc:sldChg chg="delSp modSp mod">
        <pc:chgData name="Karyn Johnson" userId="5b537da3-8fe8-412d-8c65-21230afc46da" providerId="ADAL" clId="{A53621E3-B3A3-5D45-82BB-740FE3191EF3}" dt="2025-09-05T14:37:58.959" v="1584" actId="1076"/>
        <pc:sldMkLst>
          <pc:docMk/>
          <pc:sldMk cId="1602128693" sldId="365"/>
        </pc:sldMkLst>
        <pc:spChg chg="mod">
          <ac:chgData name="Karyn Johnson" userId="5b537da3-8fe8-412d-8c65-21230afc46da" providerId="ADAL" clId="{A53621E3-B3A3-5D45-82BB-740FE3191EF3}" dt="2025-09-05T14:37:54.389" v="1583" actId="1076"/>
          <ac:spMkLst>
            <pc:docMk/>
            <pc:sldMk cId="1602128693" sldId="365"/>
            <ac:spMk id="2" creationId="{23195B35-D546-F915-4FC2-BA4C26D25F81}"/>
          </ac:spMkLst>
        </pc:spChg>
        <pc:spChg chg="mod">
          <ac:chgData name="Karyn Johnson" userId="5b537da3-8fe8-412d-8c65-21230afc46da" providerId="ADAL" clId="{A53621E3-B3A3-5D45-82BB-740FE3191EF3}" dt="2025-09-05T14:22:46.805" v="1418" actId="2711"/>
          <ac:spMkLst>
            <pc:docMk/>
            <pc:sldMk cId="1602128693" sldId="365"/>
            <ac:spMk id="5" creationId="{C64E7E6F-0525-1EE1-FCE2-574A562132EC}"/>
          </ac:spMkLst>
        </pc:spChg>
        <pc:spChg chg="del">
          <ac:chgData name="Karyn Johnson" userId="5b537da3-8fe8-412d-8c65-21230afc46da" providerId="ADAL" clId="{A53621E3-B3A3-5D45-82BB-740FE3191EF3}" dt="2025-09-05T00:30:10.265" v="1265" actId="478"/>
          <ac:spMkLst>
            <pc:docMk/>
            <pc:sldMk cId="1602128693" sldId="365"/>
            <ac:spMk id="15" creationId="{D9CB85F8-CC1D-2559-D4F4-67732A11B6FE}"/>
          </ac:spMkLst>
        </pc:spChg>
        <pc:picChg chg="mod">
          <ac:chgData name="Karyn Johnson" userId="5b537da3-8fe8-412d-8c65-21230afc46da" providerId="ADAL" clId="{A53621E3-B3A3-5D45-82BB-740FE3191EF3}" dt="2025-09-05T14:37:58.959" v="1584" actId="1076"/>
          <ac:picMkLst>
            <pc:docMk/>
            <pc:sldMk cId="1602128693" sldId="365"/>
            <ac:picMk id="10" creationId="{F9A4E902-119B-217D-0371-5C1780672D3B}"/>
          </ac:picMkLst>
        </pc:picChg>
      </pc:sldChg>
      <pc:sldChg chg="delSp modSp mod">
        <pc:chgData name="Karyn Johnson" userId="5b537da3-8fe8-412d-8c65-21230afc46da" providerId="ADAL" clId="{A53621E3-B3A3-5D45-82BB-740FE3191EF3}" dt="2025-09-05T14:38:14.108" v="1587" actId="1076"/>
        <pc:sldMkLst>
          <pc:docMk/>
          <pc:sldMk cId="3806549488" sldId="366"/>
        </pc:sldMkLst>
        <pc:spChg chg="mod">
          <ac:chgData name="Karyn Johnson" userId="5b537da3-8fe8-412d-8c65-21230afc46da" providerId="ADAL" clId="{A53621E3-B3A3-5D45-82BB-740FE3191EF3}" dt="2025-09-05T14:38:10.939" v="1586" actId="1076"/>
          <ac:spMkLst>
            <pc:docMk/>
            <pc:sldMk cId="3806549488" sldId="366"/>
            <ac:spMk id="3" creationId="{30E34F57-1C17-89E3-BCBF-98268D169DE8}"/>
          </ac:spMkLst>
        </pc:spChg>
        <pc:spChg chg="mod">
          <ac:chgData name="Karyn Johnson" userId="5b537da3-8fe8-412d-8c65-21230afc46da" providerId="ADAL" clId="{A53621E3-B3A3-5D45-82BB-740FE3191EF3}" dt="2025-09-05T14:22:58.451" v="1419" actId="2711"/>
          <ac:spMkLst>
            <pc:docMk/>
            <pc:sldMk cId="3806549488" sldId="366"/>
            <ac:spMk id="5" creationId="{EF862307-E9EE-3546-E774-05EAEFBA1871}"/>
          </ac:spMkLst>
        </pc:spChg>
        <pc:spChg chg="del">
          <ac:chgData name="Karyn Johnson" userId="5b537da3-8fe8-412d-8c65-21230afc46da" providerId="ADAL" clId="{A53621E3-B3A3-5D45-82BB-740FE3191EF3}" dt="2025-09-05T00:30:27.241" v="1269" actId="478"/>
          <ac:spMkLst>
            <pc:docMk/>
            <pc:sldMk cId="3806549488" sldId="366"/>
            <ac:spMk id="15" creationId="{5B156B1C-7556-B9D9-D3D6-D593E798B137}"/>
          </ac:spMkLst>
        </pc:spChg>
        <pc:picChg chg="mod">
          <ac:chgData name="Karyn Johnson" userId="5b537da3-8fe8-412d-8c65-21230afc46da" providerId="ADAL" clId="{A53621E3-B3A3-5D45-82BB-740FE3191EF3}" dt="2025-09-05T14:38:14.108" v="1587" actId="1076"/>
          <ac:picMkLst>
            <pc:docMk/>
            <pc:sldMk cId="3806549488" sldId="366"/>
            <ac:picMk id="7" creationId="{38FC1ADF-6134-28AF-38F7-3D580A2B975B}"/>
          </ac:picMkLst>
        </pc:picChg>
      </pc:sldChg>
      <pc:sldChg chg="delSp modSp mod">
        <pc:chgData name="Karyn Johnson" userId="5b537da3-8fe8-412d-8c65-21230afc46da" providerId="ADAL" clId="{A53621E3-B3A3-5D45-82BB-740FE3191EF3}" dt="2025-09-05T14:38:33.436" v="1589" actId="1076"/>
        <pc:sldMkLst>
          <pc:docMk/>
          <pc:sldMk cId="2607540893" sldId="367"/>
        </pc:sldMkLst>
        <pc:spChg chg="mod">
          <ac:chgData name="Karyn Johnson" userId="5b537da3-8fe8-412d-8c65-21230afc46da" providerId="ADAL" clId="{A53621E3-B3A3-5D45-82BB-740FE3191EF3}" dt="2025-09-05T14:38:33.436" v="1589" actId="1076"/>
          <ac:spMkLst>
            <pc:docMk/>
            <pc:sldMk cId="2607540893" sldId="367"/>
            <ac:spMk id="2" creationId="{22D34FA9-5484-0D7D-6A15-BD424352207E}"/>
          </ac:spMkLst>
        </pc:spChg>
        <pc:spChg chg="mod">
          <ac:chgData name="Karyn Johnson" userId="5b537da3-8fe8-412d-8c65-21230afc46da" providerId="ADAL" clId="{A53621E3-B3A3-5D45-82BB-740FE3191EF3}" dt="2025-09-05T14:23:06.300" v="1420" actId="2711"/>
          <ac:spMkLst>
            <pc:docMk/>
            <pc:sldMk cId="2607540893" sldId="367"/>
            <ac:spMk id="5" creationId="{3D3C6EF2-2C8E-93DC-55A0-8334953691F3}"/>
          </ac:spMkLst>
        </pc:spChg>
        <pc:spChg chg="del">
          <ac:chgData name="Karyn Johnson" userId="5b537da3-8fe8-412d-8c65-21230afc46da" providerId="ADAL" clId="{A53621E3-B3A3-5D45-82BB-740FE3191EF3}" dt="2025-09-05T00:30:46.768" v="1271" actId="478"/>
          <ac:spMkLst>
            <pc:docMk/>
            <pc:sldMk cId="2607540893" sldId="367"/>
            <ac:spMk id="15" creationId="{F45C45B6-5295-5D17-AADC-CB60847AC628}"/>
          </ac:spMkLst>
        </pc:spChg>
      </pc:sldChg>
      <pc:sldChg chg="delSp modSp mod">
        <pc:chgData name="Karyn Johnson" userId="5b537da3-8fe8-412d-8c65-21230afc46da" providerId="ADAL" clId="{A53621E3-B3A3-5D45-82BB-740FE3191EF3}" dt="2025-09-05T14:39:01.251" v="1592" actId="1076"/>
        <pc:sldMkLst>
          <pc:docMk/>
          <pc:sldMk cId="122201373" sldId="368"/>
        </pc:sldMkLst>
        <pc:spChg chg="mod">
          <ac:chgData name="Karyn Johnson" userId="5b537da3-8fe8-412d-8c65-21230afc46da" providerId="ADAL" clId="{A53621E3-B3A3-5D45-82BB-740FE3191EF3}" dt="2025-09-05T14:38:57.831" v="1591" actId="1076"/>
          <ac:spMkLst>
            <pc:docMk/>
            <pc:sldMk cId="122201373" sldId="368"/>
            <ac:spMk id="3" creationId="{D10809CD-8DD7-0375-175C-2368E772352B}"/>
          </ac:spMkLst>
        </pc:spChg>
        <pc:spChg chg="mod">
          <ac:chgData name="Karyn Johnson" userId="5b537da3-8fe8-412d-8c65-21230afc46da" providerId="ADAL" clId="{A53621E3-B3A3-5D45-82BB-740FE3191EF3}" dt="2025-09-05T14:23:15.534" v="1421" actId="2711"/>
          <ac:spMkLst>
            <pc:docMk/>
            <pc:sldMk cId="122201373" sldId="368"/>
            <ac:spMk id="5" creationId="{38FCF256-CBC3-0752-0955-48AE3C692BC4}"/>
          </ac:spMkLst>
        </pc:spChg>
        <pc:spChg chg="del">
          <ac:chgData name="Karyn Johnson" userId="5b537da3-8fe8-412d-8c65-21230afc46da" providerId="ADAL" clId="{A53621E3-B3A3-5D45-82BB-740FE3191EF3}" dt="2025-09-05T00:32:22.228" v="1284" actId="478"/>
          <ac:spMkLst>
            <pc:docMk/>
            <pc:sldMk cId="122201373" sldId="368"/>
            <ac:spMk id="15" creationId="{F737E912-EF38-7722-5F38-EB4B367C4731}"/>
          </ac:spMkLst>
        </pc:spChg>
        <pc:picChg chg="mod">
          <ac:chgData name="Karyn Johnson" userId="5b537da3-8fe8-412d-8c65-21230afc46da" providerId="ADAL" clId="{A53621E3-B3A3-5D45-82BB-740FE3191EF3}" dt="2025-09-05T14:39:01.251" v="1592" actId="1076"/>
          <ac:picMkLst>
            <pc:docMk/>
            <pc:sldMk cId="122201373" sldId="368"/>
            <ac:picMk id="7" creationId="{60B94621-E96F-34EF-86BE-4240E958BCC4}"/>
          </ac:picMkLst>
        </pc:picChg>
      </pc:sldChg>
      <pc:sldChg chg="delSp modSp mod">
        <pc:chgData name="Karyn Johnson" userId="5b537da3-8fe8-412d-8c65-21230afc46da" providerId="ADAL" clId="{A53621E3-B3A3-5D45-82BB-740FE3191EF3}" dt="2025-09-05T14:39:14.727" v="1593" actId="255"/>
        <pc:sldMkLst>
          <pc:docMk/>
          <pc:sldMk cId="2210073836" sldId="369"/>
        </pc:sldMkLst>
        <pc:spChg chg="mod">
          <ac:chgData name="Karyn Johnson" userId="5b537da3-8fe8-412d-8c65-21230afc46da" providerId="ADAL" clId="{A53621E3-B3A3-5D45-82BB-740FE3191EF3}" dt="2025-09-05T14:39:14.727" v="1593" actId="255"/>
          <ac:spMkLst>
            <pc:docMk/>
            <pc:sldMk cId="2210073836" sldId="369"/>
            <ac:spMk id="2" creationId="{6C85378A-0C15-3200-6B2D-44F36DA3814F}"/>
          </ac:spMkLst>
        </pc:spChg>
        <pc:spChg chg="mod">
          <ac:chgData name="Karyn Johnson" userId="5b537da3-8fe8-412d-8c65-21230afc46da" providerId="ADAL" clId="{A53621E3-B3A3-5D45-82BB-740FE3191EF3}" dt="2025-09-05T14:23:24.647" v="1422" actId="2711"/>
          <ac:spMkLst>
            <pc:docMk/>
            <pc:sldMk cId="2210073836" sldId="369"/>
            <ac:spMk id="5" creationId="{DCA0BD71-A92A-DEA5-9AAF-B5A2ECDE54FC}"/>
          </ac:spMkLst>
        </pc:spChg>
        <pc:spChg chg="del">
          <ac:chgData name="Karyn Johnson" userId="5b537da3-8fe8-412d-8c65-21230afc46da" providerId="ADAL" clId="{A53621E3-B3A3-5D45-82BB-740FE3191EF3}" dt="2025-09-05T00:32:18.148" v="1283" actId="478"/>
          <ac:spMkLst>
            <pc:docMk/>
            <pc:sldMk cId="2210073836" sldId="369"/>
            <ac:spMk id="15" creationId="{804BB5F3-CF9C-CFD5-D9DE-E0784D0A0650}"/>
          </ac:spMkLst>
        </pc:spChg>
      </pc:sldChg>
      <pc:sldChg chg="delSp modSp mod">
        <pc:chgData name="Karyn Johnson" userId="5b537da3-8fe8-412d-8c65-21230afc46da" providerId="ADAL" clId="{A53621E3-B3A3-5D45-82BB-740FE3191EF3}" dt="2025-09-05T14:39:36.013" v="1596" actId="478"/>
        <pc:sldMkLst>
          <pc:docMk/>
          <pc:sldMk cId="91367033" sldId="370"/>
        </pc:sldMkLst>
        <pc:spChg chg="mod">
          <ac:chgData name="Karyn Johnson" userId="5b537da3-8fe8-412d-8c65-21230afc46da" providerId="ADAL" clId="{A53621E3-B3A3-5D45-82BB-740FE3191EF3}" dt="2025-09-05T14:39:30.392" v="1595" actId="1076"/>
          <ac:spMkLst>
            <pc:docMk/>
            <pc:sldMk cId="91367033" sldId="370"/>
            <ac:spMk id="3" creationId="{373DEDD6-B96A-518C-E2D2-E9278B3DF1CC}"/>
          </ac:spMkLst>
        </pc:spChg>
        <pc:spChg chg="mod">
          <ac:chgData name="Karyn Johnson" userId="5b537da3-8fe8-412d-8c65-21230afc46da" providerId="ADAL" clId="{A53621E3-B3A3-5D45-82BB-740FE3191EF3}" dt="2025-09-05T14:23:32.463" v="1423" actId="2711"/>
          <ac:spMkLst>
            <pc:docMk/>
            <pc:sldMk cId="91367033" sldId="370"/>
            <ac:spMk id="5" creationId="{54B0D9DF-9F6F-6F32-8310-79E4C04906DA}"/>
          </ac:spMkLst>
        </pc:spChg>
        <pc:spChg chg="del">
          <ac:chgData name="Karyn Johnson" userId="5b537da3-8fe8-412d-8c65-21230afc46da" providerId="ADAL" clId="{A53621E3-B3A3-5D45-82BB-740FE3191EF3}" dt="2025-09-05T14:39:36.013" v="1596" actId="478"/>
          <ac:spMkLst>
            <pc:docMk/>
            <pc:sldMk cId="91367033" sldId="370"/>
            <ac:spMk id="15" creationId="{09F6BB05-09F8-F0DB-4940-4C5C9A2D5C82}"/>
          </ac:spMkLst>
        </pc:spChg>
      </pc:sldChg>
      <pc:sldChg chg="delSp modSp mod">
        <pc:chgData name="Karyn Johnson" userId="5b537da3-8fe8-412d-8c65-21230afc46da" providerId="ADAL" clId="{A53621E3-B3A3-5D45-82BB-740FE3191EF3}" dt="2025-09-05T14:39:48.544" v="1598" actId="1076"/>
        <pc:sldMkLst>
          <pc:docMk/>
          <pc:sldMk cId="3621408872" sldId="371"/>
        </pc:sldMkLst>
        <pc:spChg chg="mod">
          <ac:chgData name="Karyn Johnson" userId="5b537da3-8fe8-412d-8c65-21230afc46da" providerId="ADAL" clId="{A53621E3-B3A3-5D45-82BB-740FE3191EF3}" dt="2025-09-05T14:39:48.544" v="1598" actId="1076"/>
          <ac:spMkLst>
            <pc:docMk/>
            <pc:sldMk cId="3621408872" sldId="371"/>
            <ac:spMk id="2" creationId="{1C1134C9-27F8-265B-BF60-23F43FB8230A}"/>
          </ac:spMkLst>
        </pc:spChg>
        <pc:spChg chg="mod">
          <ac:chgData name="Karyn Johnson" userId="5b537da3-8fe8-412d-8c65-21230afc46da" providerId="ADAL" clId="{A53621E3-B3A3-5D45-82BB-740FE3191EF3}" dt="2025-09-05T14:23:41.277" v="1424" actId="2711"/>
          <ac:spMkLst>
            <pc:docMk/>
            <pc:sldMk cId="3621408872" sldId="371"/>
            <ac:spMk id="5" creationId="{874E6E1B-98AD-EA54-A61E-F0E1CAED2AC7}"/>
          </ac:spMkLst>
        </pc:spChg>
        <pc:spChg chg="del">
          <ac:chgData name="Karyn Johnson" userId="5b537da3-8fe8-412d-8c65-21230afc46da" providerId="ADAL" clId="{A53621E3-B3A3-5D45-82BB-740FE3191EF3}" dt="2025-09-05T00:33:12.996" v="1292" actId="478"/>
          <ac:spMkLst>
            <pc:docMk/>
            <pc:sldMk cId="3621408872" sldId="371"/>
            <ac:spMk id="15" creationId="{E1A67432-79C3-6694-9216-4871E8D90FAA}"/>
          </ac:spMkLst>
        </pc:spChg>
      </pc:sldChg>
      <pc:sldChg chg="delSp modSp mod">
        <pc:chgData name="Karyn Johnson" userId="5b537da3-8fe8-412d-8c65-21230afc46da" providerId="ADAL" clId="{A53621E3-B3A3-5D45-82BB-740FE3191EF3}" dt="2025-09-05T14:40:05.788" v="1601" actId="1076"/>
        <pc:sldMkLst>
          <pc:docMk/>
          <pc:sldMk cId="1142070133" sldId="372"/>
        </pc:sldMkLst>
        <pc:spChg chg="mod">
          <ac:chgData name="Karyn Johnson" userId="5b537da3-8fe8-412d-8c65-21230afc46da" providerId="ADAL" clId="{A53621E3-B3A3-5D45-82BB-740FE3191EF3}" dt="2025-09-05T14:40:02.336" v="1600" actId="1076"/>
          <ac:spMkLst>
            <pc:docMk/>
            <pc:sldMk cId="1142070133" sldId="372"/>
            <ac:spMk id="4" creationId="{84C97943-03A6-5AF7-2E4F-9DCFF96C3AF7}"/>
          </ac:spMkLst>
        </pc:spChg>
        <pc:spChg chg="mod">
          <ac:chgData name="Karyn Johnson" userId="5b537da3-8fe8-412d-8c65-21230afc46da" providerId="ADAL" clId="{A53621E3-B3A3-5D45-82BB-740FE3191EF3}" dt="2025-09-05T14:23:50.413" v="1425" actId="2711"/>
          <ac:spMkLst>
            <pc:docMk/>
            <pc:sldMk cId="1142070133" sldId="372"/>
            <ac:spMk id="5" creationId="{61AA16D0-7811-B473-A41B-47D0597D251F}"/>
          </ac:spMkLst>
        </pc:spChg>
        <pc:spChg chg="del">
          <ac:chgData name="Karyn Johnson" userId="5b537da3-8fe8-412d-8c65-21230afc46da" providerId="ADAL" clId="{A53621E3-B3A3-5D45-82BB-740FE3191EF3}" dt="2025-09-05T00:33:30.975" v="1294" actId="478"/>
          <ac:spMkLst>
            <pc:docMk/>
            <pc:sldMk cId="1142070133" sldId="372"/>
            <ac:spMk id="15" creationId="{EB0C4773-2128-0586-3456-71F1C789C999}"/>
          </ac:spMkLst>
        </pc:spChg>
        <pc:picChg chg="mod">
          <ac:chgData name="Karyn Johnson" userId="5b537da3-8fe8-412d-8c65-21230afc46da" providerId="ADAL" clId="{A53621E3-B3A3-5D45-82BB-740FE3191EF3}" dt="2025-09-05T14:40:05.788" v="1601" actId="1076"/>
          <ac:picMkLst>
            <pc:docMk/>
            <pc:sldMk cId="1142070133" sldId="372"/>
            <ac:picMk id="8" creationId="{28803636-5D23-9A02-B090-3C655B04D385}"/>
          </ac:picMkLst>
        </pc:picChg>
      </pc:sldChg>
      <pc:sldChg chg="modSp mod">
        <pc:chgData name="Karyn Johnson" userId="5b537da3-8fe8-412d-8c65-21230afc46da" providerId="ADAL" clId="{A53621E3-B3A3-5D45-82BB-740FE3191EF3}" dt="2025-09-05T14:40:17.594" v="1603" actId="1076"/>
        <pc:sldMkLst>
          <pc:docMk/>
          <pc:sldMk cId="251832690" sldId="373"/>
        </pc:sldMkLst>
        <pc:spChg chg="mod">
          <ac:chgData name="Karyn Johnson" userId="5b537da3-8fe8-412d-8c65-21230afc46da" providerId="ADAL" clId="{A53621E3-B3A3-5D45-82BB-740FE3191EF3}" dt="2025-09-05T14:40:17.594" v="1603" actId="1076"/>
          <ac:spMkLst>
            <pc:docMk/>
            <pc:sldMk cId="251832690" sldId="373"/>
            <ac:spMk id="2" creationId="{4F5F6E1A-30C8-94DE-D023-5082EA6DC50D}"/>
          </ac:spMkLst>
        </pc:spChg>
        <pc:spChg chg="mod">
          <ac:chgData name="Karyn Johnson" userId="5b537da3-8fe8-412d-8c65-21230afc46da" providerId="ADAL" clId="{A53621E3-B3A3-5D45-82BB-740FE3191EF3}" dt="2025-09-05T14:24:14.089" v="1428" actId="2711"/>
          <ac:spMkLst>
            <pc:docMk/>
            <pc:sldMk cId="251832690" sldId="373"/>
            <ac:spMk id="5" creationId="{1286E5AF-40F9-2259-0E3F-28F9B87E4280}"/>
          </ac:spMkLst>
        </pc:spChg>
      </pc:sldChg>
      <pc:sldChg chg="delSp modSp mod">
        <pc:chgData name="Karyn Johnson" userId="5b537da3-8fe8-412d-8c65-21230afc46da" providerId="ADAL" clId="{A53621E3-B3A3-5D45-82BB-740FE3191EF3}" dt="2025-09-05T14:40:31.707" v="1606" actId="1076"/>
        <pc:sldMkLst>
          <pc:docMk/>
          <pc:sldMk cId="1373604119" sldId="374"/>
        </pc:sldMkLst>
        <pc:spChg chg="mod">
          <ac:chgData name="Karyn Johnson" userId="5b537da3-8fe8-412d-8c65-21230afc46da" providerId="ADAL" clId="{A53621E3-B3A3-5D45-82BB-740FE3191EF3}" dt="2025-09-05T14:40:27.470" v="1605" actId="1076"/>
          <ac:spMkLst>
            <pc:docMk/>
            <pc:sldMk cId="1373604119" sldId="374"/>
            <ac:spMk id="3" creationId="{521C35FF-90A1-0958-C28A-60B12DF60EE9}"/>
          </ac:spMkLst>
        </pc:spChg>
        <pc:spChg chg="mod">
          <ac:chgData name="Karyn Johnson" userId="5b537da3-8fe8-412d-8c65-21230afc46da" providerId="ADAL" clId="{A53621E3-B3A3-5D45-82BB-740FE3191EF3}" dt="2025-09-05T14:24:22.115" v="1430" actId="20577"/>
          <ac:spMkLst>
            <pc:docMk/>
            <pc:sldMk cId="1373604119" sldId="374"/>
            <ac:spMk id="5" creationId="{03A23920-7AF1-2C09-BD08-20AA91E8CED5}"/>
          </ac:spMkLst>
        </pc:spChg>
        <pc:spChg chg="del">
          <ac:chgData name="Karyn Johnson" userId="5b537da3-8fe8-412d-8c65-21230afc46da" providerId="ADAL" clId="{A53621E3-B3A3-5D45-82BB-740FE3191EF3}" dt="2025-09-05T00:34:44.731" v="1311" actId="478"/>
          <ac:spMkLst>
            <pc:docMk/>
            <pc:sldMk cId="1373604119" sldId="374"/>
            <ac:spMk id="15" creationId="{7DFDCA6D-2F82-952B-40F9-25B05DA76AE1}"/>
          </ac:spMkLst>
        </pc:spChg>
        <pc:picChg chg="mod">
          <ac:chgData name="Karyn Johnson" userId="5b537da3-8fe8-412d-8c65-21230afc46da" providerId="ADAL" clId="{A53621E3-B3A3-5D45-82BB-740FE3191EF3}" dt="2025-09-05T14:40:31.707" v="1606" actId="1076"/>
          <ac:picMkLst>
            <pc:docMk/>
            <pc:sldMk cId="1373604119" sldId="374"/>
            <ac:picMk id="7" creationId="{B22893A3-1A97-4C41-9BE6-E2AF1D7E4AAF}"/>
          </ac:picMkLst>
        </pc:picChg>
      </pc:sldChg>
      <pc:sldChg chg="delSp modSp mod">
        <pc:chgData name="Karyn Johnson" userId="5b537da3-8fe8-412d-8c65-21230afc46da" providerId="ADAL" clId="{A53621E3-B3A3-5D45-82BB-740FE3191EF3}" dt="2025-09-05T14:24:07.687" v="1427" actId="2711"/>
        <pc:sldMkLst>
          <pc:docMk/>
          <pc:sldMk cId="3296489010" sldId="377"/>
        </pc:sldMkLst>
        <pc:spChg chg="mod">
          <ac:chgData name="Karyn Johnson" userId="5b537da3-8fe8-412d-8c65-21230afc46da" providerId="ADAL" clId="{A53621E3-B3A3-5D45-82BB-740FE3191EF3}" dt="2025-09-05T14:24:07.687" v="1427" actId="2711"/>
          <ac:spMkLst>
            <pc:docMk/>
            <pc:sldMk cId="3296489010" sldId="377"/>
            <ac:spMk id="5" creationId="{63D43019-6495-847C-244B-BF912582C5E8}"/>
          </ac:spMkLst>
        </pc:spChg>
        <pc:spChg chg="del">
          <ac:chgData name="Karyn Johnson" userId="5b537da3-8fe8-412d-8c65-21230afc46da" providerId="ADAL" clId="{A53621E3-B3A3-5D45-82BB-740FE3191EF3}" dt="2025-09-05T00:33:40.465" v="1296" actId="478"/>
          <ac:spMkLst>
            <pc:docMk/>
            <pc:sldMk cId="3296489010" sldId="377"/>
            <ac:spMk id="15" creationId="{5C622DFD-1CB8-FBBC-C1FB-DDF86DAB4188}"/>
          </ac:spMkLst>
        </pc:spChg>
      </pc:sldChg>
      <pc:sldChg chg="modSp mod modNotesTx">
        <pc:chgData name="Karyn Johnson" userId="5b537da3-8fe8-412d-8c65-21230afc46da" providerId="ADAL" clId="{A53621E3-B3A3-5D45-82BB-740FE3191EF3}" dt="2025-09-05T14:32:16.270" v="1554" actId="255"/>
        <pc:sldMkLst>
          <pc:docMk/>
          <pc:sldMk cId="1498099904" sldId="378"/>
        </pc:sldMkLst>
        <pc:spChg chg="mod">
          <ac:chgData name="Karyn Johnson" userId="5b537da3-8fe8-412d-8c65-21230afc46da" providerId="ADAL" clId="{A53621E3-B3A3-5D45-82BB-740FE3191EF3}" dt="2025-09-05T14:32:16.270" v="1554" actId="255"/>
          <ac:spMkLst>
            <pc:docMk/>
            <pc:sldMk cId="1498099904" sldId="378"/>
            <ac:spMk id="3" creationId="{96B9A0CA-4C94-3D6A-F15C-2A9E2D49EF1B}"/>
          </ac:spMkLst>
        </pc:spChg>
        <pc:spChg chg="mod">
          <ac:chgData name="Karyn Johnson" userId="5b537da3-8fe8-412d-8c65-21230afc46da" providerId="ADAL" clId="{A53621E3-B3A3-5D45-82BB-740FE3191EF3}" dt="2025-09-05T00:50:03.301" v="1323" actId="2711"/>
          <ac:spMkLst>
            <pc:docMk/>
            <pc:sldMk cId="1498099904" sldId="378"/>
            <ac:spMk id="4" creationId="{3C97B204-47B6-FF83-48AD-9A5B2CE81322}"/>
          </ac:spMkLst>
        </pc:spChg>
        <pc:picChg chg="mod">
          <ac:chgData name="Karyn Johnson" userId="5b537da3-8fe8-412d-8c65-21230afc46da" providerId="ADAL" clId="{A53621E3-B3A3-5D45-82BB-740FE3191EF3}" dt="2025-09-05T00:50:03.301" v="1323" actId="2711"/>
          <ac:picMkLst>
            <pc:docMk/>
            <pc:sldMk cId="1498099904" sldId="378"/>
            <ac:picMk id="6" creationId="{C7C41899-8313-AEBF-E0C5-EB217D240DB7}"/>
          </ac:picMkLst>
        </pc:picChg>
      </pc:sldChg>
      <pc:sldChg chg="modSp mod">
        <pc:chgData name="Karyn Johnson" userId="5b537da3-8fe8-412d-8c65-21230afc46da" providerId="ADAL" clId="{A53621E3-B3A3-5D45-82BB-740FE3191EF3}" dt="2025-09-05T14:31:43.675" v="1553" actId="114"/>
        <pc:sldMkLst>
          <pc:docMk/>
          <pc:sldMk cId="2352744020" sldId="379"/>
        </pc:sldMkLst>
        <pc:spChg chg="mod">
          <ac:chgData name="Karyn Johnson" userId="5b537da3-8fe8-412d-8c65-21230afc46da" providerId="ADAL" clId="{A53621E3-B3A3-5D45-82BB-740FE3191EF3}" dt="2025-09-05T14:31:43.675" v="1553" actId="114"/>
          <ac:spMkLst>
            <pc:docMk/>
            <pc:sldMk cId="2352744020" sldId="379"/>
            <ac:spMk id="3" creationId="{7436915C-0301-CDA8-12DA-3C209D6DF324}"/>
          </ac:spMkLst>
        </pc:spChg>
        <pc:spChg chg="mod">
          <ac:chgData name="Karyn Johnson" userId="5b537da3-8fe8-412d-8c65-21230afc46da" providerId="ADAL" clId="{A53621E3-B3A3-5D45-82BB-740FE3191EF3}" dt="2025-09-05T00:54:14.873" v="1358" actId="2711"/>
          <ac:spMkLst>
            <pc:docMk/>
            <pc:sldMk cId="2352744020" sldId="379"/>
            <ac:spMk id="4" creationId="{3CAA5F2F-CEDD-DA9C-DCD9-B8AA5EDF89A5}"/>
          </ac:spMkLst>
        </pc:spChg>
        <pc:spChg chg="mod">
          <ac:chgData name="Karyn Johnson" userId="5b537da3-8fe8-412d-8c65-21230afc46da" providerId="ADAL" clId="{A53621E3-B3A3-5D45-82BB-740FE3191EF3}" dt="2025-09-05T00:08:32.428" v="1046" actId="1076"/>
          <ac:spMkLst>
            <pc:docMk/>
            <pc:sldMk cId="2352744020" sldId="379"/>
            <ac:spMk id="8" creationId="{631E6E27-02D2-B151-E864-2260AF866C0A}"/>
          </ac:spMkLst>
        </pc:spChg>
        <pc:picChg chg="mod">
          <ac:chgData name="Karyn Johnson" userId="5b537da3-8fe8-412d-8c65-21230afc46da" providerId="ADAL" clId="{A53621E3-B3A3-5D45-82BB-740FE3191EF3}" dt="2025-09-05T00:08:28.734" v="1045" actId="1076"/>
          <ac:picMkLst>
            <pc:docMk/>
            <pc:sldMk cId="2352744020" sldId="379"/>
            <ac:picMk id="6" creationId="{AD4D4DCA-5819-F502-F626-C3A93B9D333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1DECEC-F639-468B-8292-CD67B0C6FCE9}" type="datetimeFigureOut">
              <a:rPr lang="en-US" smtClean="0"/>
              <a:t>9/5/25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C30909-26F0-4289-899B-FF4B6227DAC8}" type="slidenum">
              <a:rPr lang="en-US" smtClean="0"/>
              <a:t>‹#›</a:t>
            </a:fld>
            <a:endParaRPr lang="en-US"/>
          </a:p>
        </p:txBody>
      </p:sp>
    </p:spTree>
    <p:extLst>
      <p:ext uri="{BB962C8B-B14F-4D97-AF65-F5344CB8AC3E}">
        <p14:creationId xmlns:p14="http://schemas.microsoft.com/office/powerpoint/2010/main" val="3223121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opening slide sets the stage for the entire course. Begin by highlighting the </a:t>
            </a:r>
            <a:r>
              <a:rPr lang="en-US" b="1" dirty="0"/>
              <a:t>importance of outcome-based BIM and sustainability</a:t>
            </a:r>
            <a:r>
              <a:rPr lang="en-US" dirty="0"/>
              <a:t> in modern architecture. Explain that traditional design methods often left performance checks until late in the process, whereas </a:t>
            </a:r>
            <a:r>
              <a:rPr lang="en-US" i="1" dirty="0"/>
              <a:t>outcome-based design</a:t>
            </a:r>
            <a:r>
              <a:rPr lang="en-US" dirty="0"/>
              <a:t> focuses on achieving specific, measurable results (like energy efficiency, daylight levels, or carbon reduction) from the very beginning. Emphasize how tools like Forma, Revit, and Insight enable this proactive approach by providing immediate feedback on design decisions.</a:t>
            </a:r>
          </a:p>
          <a:p>
            <a:endParaRPr lang="en-US" dirty="0"/>
          </a:p>
          <a:p>
            <a:r>
              <a:rPr lang="en-US" dirty="0"/>
              <a:t>Point out the urgency: climate change and new regulations are pushing architects to create buildings that are not only functional and beautiful but also environmentally responsible. You might mention the statistic that buildings account for ~40% of carbon emissions – an eye-opening figure that shows why architects can have a huge impact. For newer instructors, it may help to share a quick anecdote or recent news (for example, a city adopting strict green building standards) to connect these concepts to real-world trends. This will grab students’ attention and underline </a:t>
            </a:r>
            <a:r>
              <a:rPr lang="en-US" b="1" dirty="0"/>
              <a:t>why this course matters</a:t>
            </a:r>
            <a:r>
              <a:rPr lang="en-US" dirty="0"/>
              <a:t>.</a:t>
            </a:r>
          </a:p>
          <a:p>
            <a:endParaRPr lang="en-US" dirty="0"/>
          </a:p>
          <a:p>
            <a:r>
              <a:rPr lang="en-US" dirty="0"/>
              <a:t>Finally, reassure the audience that this course is designed to be </a:t>
            </a:r>
            <a:r>
              <a:rPr lang="en-US" b="1" dirty="0"/>
              <a:t>practical and hands-on</a:t>
            </a:r>
            <a:r>
              <a:rPr lang="en-US" dirty="0"/>
              <a:t>. Let them know they will be using real Autodesk software and workflows. As an instructor, conveying enthusiasm here is key – it helps students recognize that mastering these skills can set them apart in their academic and professional careers.</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2</a:t>
            </a:fld>
            <a:endParaRPr lang="en-US"/>
          </a:p>
        </p:txBody>
      </p:sp>
    </p:spTree>
    <p:extLst>
      <p:ext uri="{BB962C8B-B14F-4D97-AF65-F5344CB8AC3E}">
        <p14:creationId xmlns:p14="http://schemas.microsoft.com/office/powerpoint/2010/main" val="20276111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A3AA1-40C8-05E0-4B11-F73D004D23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D3EB88-09D3-66E3-8B96-E1EFFB5DA2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FB2F4F-BF5C-5BAA-AFB5-E7B640CFBA89}"/>
              </a:ext>
            </a:extLst>
          </p:cNvPr>
          <p:cNvSpPr>
            <a:spLocks noGrp="1"/>
          </p:cNvSpPr>
          <p:nvPr>
            <p:ph type="body" idx="1"/>
          </p:nvPr>
        </p:nvSpPr>
        <p:spPr/>
        <p:txBody>
          <a:bodyPr/>
          <a:lstStyle/>
          <a:p>
            <a:r>
              <a:rPr lang="en-US" dirty="0"/>
              <a:t>Module 1 kicks off the conceptual foundation. Here, you’ll want to clarify </a:t>
            </a:r>
            <a:r>
              <a:rPr lang="en-US" b="1" dirty="0"/>
              <a:t>what “outcome-based BIM” actually means</a:t>
            </a:r>
            <a:r>
              <a:rPr lang="en-US" dirty="0"/>
              <a:t> and why it’s significant:</a:t>
            </a:r>
          </a:p>
          <a:p>
            <a:pPr marL="171450" indent="-171450">
              <a:buFont typeface="Arial" panose="020B0604020202020204" pitchFamily="34" charset="0"/>
              <a:buChar char="•"/>
            </a:pPr>
            <a:r>
              <a:rPr lang="en-US" dirty="0"/>
              <a:t>Start by defining outcome-based design in your own words: It’s design </a:t>
            </a:r>
            <a:r>
              <a:rPr lang="en-US" b="1" dirty="0"/>
              <a:t>for a purpose</a:t>
            </a:r>
            <a:r>
              <a:rPr lang="en-US" dirty="0"/>
              <a:t>, guided by quantifiable outcomes. Traditional design often prioritizes form or function first and checks performance later (if at all). Outcome-based flips this by saying, “Decide what performance you want, and let that guide the form.” For instance, if the outcome is a building that uses 50% less energy than code, that goal will influence orientation, massing, materials from day one.</a:t>
            </a:r>
          </a:p>
          <a:p>
            <a:pPr marL="171450" indent="-171450">
              <a:buFont typeface="Arial" panose="020B0604020202020204" pitchFamily="34" charset="0"/>
              <a:buChar char="•"/>
            </a:pPr>
            <a:r>
              <a:rPr lang="en-US" dirty="0"/>
              <a:t>The slide mentions </a:t>
            </a:r>
            <a:r>
              <a:rPr lang="en-US" i="1" dirty="0"/>
              <a:t>fast feedback loops</a:t>
            </a:r>
            <a:r>
              <a:rPr lang="en-US" dirty="0"/>
              <a:t>. Illustrate this with an example: In Autodesk Forma, if a student moves a building mass, they immediately see changes in sun exposure or wind flow. This instant feedback is what makes outcome-based BIM practical – it’s not a week-long analysis for each change, it’s seconds. Tell the class this is a game-changer: it enables trying many ideas quickly and learning from data which idea performs best.</a:t>
            </a:r>
          </a:p>
          <a:p>
            <a:pPr marL="171450" indent="-171450">
              <a:buFont typeface="Arial" panose="020B0604020202020204" pitchFamily="34" charset="0"/>
              <a:buChar char="•"/>
            </a:pPr>
            <a:r>
              <a:rPr lang="en-US" dirty="0"/>
              <a:t>Emphasize </a:t>
            </a:r>
            <a:r>
              <a:rPr lang="en-US" i="1" dirty="0"/>
              <a:t>data-driven workflow</a:t>
            </a:r>
            <a:r>
              <a:rPr lang="en-US" dirty="0"/>
              <a:t>. Some students might not be used to using data in creative design. You can liken it to a “scientific method” in design – you have a hypothesis (e.g., “if I make the building taller and narrower, daylight access improves”), then the tools give you data to confirm or refute that, and you adjust accordingly. This doesn’t kill creativity; in fact, it can inspire new design moves that they wouldn’t have considered without the data.</a:t>
            </a:r>
          </a:p>
          <a:p>
            <a:pPr marL="171450" indent="-171450">
              <a:buFont typeface="Arial" panose="020B0604020202020204" pitchFamily="34" charset="0"/>
              <a:buChar char="•"/>
            </a:pPr>
            <a:r>
              <a:rPr lang="en-US" dirty="0"/>
              <a:t>The point about </a:t>
            </a:r>
            <a:r>
              <a:rPr lang="en-US" b="1" dirty="0"/>
              <a:t>comparing approaches</a:t>
            </a:r>
            <a:r>
              <a:rPr lang="en-US" dirty="0"/>
              <a:t> is worth underscoring. You could draw a simple timeline on the board:</a:t>
            </a:r>
          </a:p>
          <a:p>
            <a:pPr marL="628650" lvl="1" indent="-171450">
              <a:buFont typeface="Arial" panose="020B0604020202020204" pitchFamily="34" charset="0"/>
              <a:buChar char="•"/>
            </a:pPr>
            <a:r>
              <a:rPr lang="en-US" i="1" dirty="0"/>
              <a:t>Traditional:</a:t>
            </a:r>
            <a:r>
              <a:rPr lang="en-US" dirty="0"/>
              <a:t> Design → Analyze (at end) → Find problems late.</a:t>
            </a:r>
          </a:p>
          <a:p>
            <a:pPr marL="628650" lvl="1" indent="-171450">
              <a:buFont typeface="Arial" panose="020B0604020202020204" pitchFamily="34" charset="0"/>
              <a:buChar char="•"/>
            </a:pPr>
            <a:r>
              <a:rPr lang="en-US" i="1" dirty="0"/>
              <a:t>Outcome-based:</a:t>
            </a:r>
            <a:r>
              <a:rPr lang="en-US" dirty="0"/>
              <a:t> Initial goals → Design and Analyze (iteratively, throughout) → Achieve goals by design’s end.</a:t>
            </a:r>
            <a:br>
              <a:rPr lang="en-US" dirty="0"/>
            </a:br>
            <a:r>
              <a:rPr lang="en-US" dirty="0"/>
              <a:t>Explain that outcome-based BIM often requires a cultural shift in firms (people, process, tech). But in this course, they’ll get a taste of working this way individually.</a:t>
            </a:r>
          </a:p>
          <a:p>
            <a:pPr marL="171450" indent="-171450">
              <a:buFont typeface="Arial" panose="020B0604020202020204" pitchFamily="34" charset="0"/>
              <a:buChar char="•"/>
            </a:pPr>
            <a:r>
              <a:rPr lang="en-US" dirty="0"/>
              <a:t>Teaching tip: Engage students by asking if any have worked on projects where they had to meet a specific performance target. Perhaps a previous class had a daylight requirement or a LEED project. Discuss how they approached it and how that could have been different with integrated tools. This connects theory to their experience.</a:t>
            </a:r>
          </a:p>
          <a:p>
            <a:endParaRPr lang="en-US" dirty="0"/>
          </a:p>
          <a:p>
            <a:r>
              <a:rPr lang="en-US" dirty="0"/>
              <a:t>Finally, reassure them that the next slides will break down some fundamentals (like why sustainability is important – providing context for outcome-based goals) before we jump into software. Outcome-based BIM might sound abstract now, but emphasize that by the end of the module, they’ll see concrete examples of it in action.</a:t>
            </a:r>
          </a:p>
          <a:p>
            <a:endParaRPr lang="en-US" dirty="0"/>
          </a:p>
        </p:txBody>
      </p:sp>
      <p:sp>
        <p:nvSpPr>
          <p:cNvPr id="4" name="Slide Number Placeholder 3">
            <a:extLst>
              <a:ext uri="{FF2B5EF4-FFF2-40B4-BE49-F238E27FC236}">
                <a16:creationId xmlns:a16="http://schemas.microsoft.com/office/drawing/2014/main" id="{DA38D419-B997-AF0F-3910-00A0B5C22FA2}"/>
              </a:ext>
            </a:extLst>
          </p:cNvPr>
          <p:cNvSpPr>
            <a:spLocks noGrp="1"/>
          </p:cNvSpPr>
          <p:nvPr>
            <p:ph type="sldNum" sz="quarter" idx="5"/>
          </p:nvPr>
        </p:nvSpPr>
        <p:spPr/>
        <p:txBody>
          <a:bodyPr/>
          <a:lstStyle/>
          <a:p>
            <a:fld id="{A4C30909-26F0-4289-899B-FF4B6227DAC8}" type="slidenum">
              <a:rPr lang="en-US" smtClean="0"/>
              <a:t>11</a:t>
            </a:fld>
            <a:endParaRPr lang="en-US"/>
          </a:p>
        </p:txBody>
      </p:sp>
    </p:spTree>
    <p:extLst>
      <p:ext uri="{BB962C8B-B14F-4D97-AF65-F5344CB8AC3E}">
        <p14:creationId xmlns:p14="http://schemas.microsoft.com/office/powerpoint/2010/main" val="3874509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9722B-F787-6663-E841-6D1B04F1CC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B0A434-A776-2847-F7F7-AAF485A6A7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56FEED-9367-540F-DF5D-087B9B17F87F}"/>
              </a:ext>
            </a:extLst>
          </p:cNvPr>
          <p:cNvSpPr>
            <a:spLocks noGrp="1"/>
          </p:cNvSpPr>
          <p:nvPr>
            <p:ph type="body" idx="1"/>
          </p:nvPr>
        </p:nvSpPr>
        <p:spPr/>
        <p:txBody>
          <a:bodyPr/>
          <a:lstStyle/>
          <a:p>
            <a:r>
              <a:rPr lang="en-US" dirty="0"/>
              <a:t>This slide provides the </a:t>
            </a:r>
            <a:r>
              <a:rPr lang="en-US" b="1" dirty="0"/>
              <a:t>rationale for focusing on sustainability</a:t>
            </a:r>
            <a:r>
              <a:rPr lang="en-US" dirty="0"/>
              <a:t> – essentially the “why” behind the techniques we’re learning. As an instructor, you’ll want to convey both urgency and optimism:</a:t>
            </a:r>
          </a:p>
          <a:p>
            <a:pPr marL="171450" indent="-171450">
              <a:buFont typeface="Arial" panose="020B0604020202020204" pitchFamily="34" charset="0"/>
              <a:buChar char="•"/>
            </a:pPr>
            <a:r>
              <a:rPr lang="en-US" dirty="0"/>
              <a:t>Start by discussing the climate context. Mention recent events or data if relevant (for example, “This summer was the hottest on record” or “Cities are passing laws for net-zero buildings by 2030”). The statistic from Autodesk’s article that ~40% of global carbon emissions come from buildings is already on the slide – that usually grabs attention. Explain that this includes operational and embodied carbon combined. This shows students that their work in AEC can tangibly affect climate outcomes; it’s a motivating factor.</a:t>
            </a:r>
          </a:p>
          <a:p>
            <a:pPr marL="171450" indent="-171450">
              <a:buFont typeface="Arial" panose="020B0604020202020204" pitchFamily="34" charset="0"/>
              <a:buChar char="•"/>
            </a:pPr>
            <a:r>
              <a:rPr lang="en-US" dirty="0"/>
              <a:t>Regulations: Give examples students might know – for instance, building energy codes like ASHRAE standards, or city mandates (like New York City’s Local Law 97 which fines inefficient buildings). If international, mention EU’s nearly Zero-Energy Buildings directive, etc. The key is to illustrate that the </a:t>
            </a:r>
            <a:r>
              <a:rPr lang="en-US" b="1" dirty="0"/>
              <a:t>industry’s baseline expectations are rising</a:t>
            </a:r>
            <a:r>
              <a:rPr lang="en-US" dirty="0"/>
              <a:t>. What was “optional” green design a decade ago is increasingly standard practice now. This context justifies why the course covers tools like Insight: firms need to meet codes and reporting requirements (e.g., energy models for permits, carbon calculations for projects).</a:t>
            </a:r>
          </a:p>
          <a:p>
            <a:pPr marL="171450" indent="-171450">
              <a:buFont typeface="Arial" panose="020B0604020202020204" pitchFamily="34" charset="0"/>
              <a:buChar char="•"/>
            </a:pPr>
            <a:r>
              <a:rPr lang="en-US" dirty="0"/>
              <a:t>Client demand: Share that many corporations have sustainability commitments (for example, tech companies aiming for carbon neutrality in their offices). Developers might find that buildings with green certifications attract more tenants or financing. So, sustainable design can be “good business” – a theme from the </a:t>
            </a:r>
            <a:r>
              <a:rPr lang="en-US" i="1" dirty="0"/>
              <a:t>Autodesk Architects Tackling Carbon</a:t>
            </a:r>
            <a:r>
              <a:rPr lang="en-US" dirty="0"/>
              <a:t> article. This can excite students who are business-minded or concerned about job market relevance: sustainability literacy is now a valued skill in hiring.</a:t>
            </a:r>
          </a:p>
          <a:p>
            <a:pPr marL="171450" indent="-171450">
              <a:buFont typeface="Arial" panose="020B0604020202020204" pitchFamily="34" charset="0"/>
              <a:buChar char="•"/>
            </a:pPr>
            <a:r>
              <a:rPr lang="en-US" dirty="0"/>
              <a:t>Holistic benefits: Don’t forget the human element. It’s not just about numbers. Better daylight and ventilation (which we’ll analyze in Forma) can improve occupant health and productivity. Quieter, more thermally comfortable urban spaces (which Forma’s wind and noise tools help design) make cities more livable. Emphasize that sustainable design leads to </a:t>
            </a:r>
            <a:r>
              <a:rPr lang="en-US" i="1" dirty="0"/>
              <a:t>higher quality buildings</a:t>
            </a:r>
            <a:r>
              <a:rPr lang="en-US" dirty="0"/>
              <a:t>. It’s not an either/or with aesthetics or comfort – it enhances them.</a:t>
            </a:r>
          </a:p>
          <a:p>
            <a:pPr marL="171450" indent="-171450">
              <a:buFont typeface="Arial" panose="020B0604020202020204" pitchFamily="34" charset="0"/>
              <a:buChar char="•"/>
            </a:pPr>
            <a:r>
              <a:rPr lang="en-US" dirty="0"/>
              <a:t>As a teaching tip, you might ask the class: “What does sustainability mean to you in the context of design? Can you name a feature of a sustainable building?” This can surface examples like solar panels, green roofs, double-skin facades, etc., which you can connect back to upcoming course content (e.g., solar analysis, material choices).</a:t>
            </a:r>
          </a:p>
          <a:p>
            <a:pPr marL="171450" indent="-171450">
              <a:buFont typeface="Arial" panose="020B0604020202020204" pitchFamily="34" charset="0"/>
              <a:buChar char="•"/>
            </a:pPr>
            <a:r>
              <a:rPr lang="en-US" dirty="0"/>
              <a:t>Tie it back to outcome-based BIM: sustainable outcomes (like low energy use or low carbon) are exactly the kind of outcomes we set as goals. So outcome-based BIM is a method to achieve sustainability goals systematically.</a:t>
            </a:r>
          </a:p>
          <a:p>
            <a:endParaRPr lang="en-US" dirty="0"/>
          </a:p>
          <a:p>
            <a:r>
              <a:rPr lang="en-US" dirty="0"/>
              <a:t>By grounding the technical content in these real-world drivers, you make the course meaningful. Students should come away understanding that mastering these tools isn’t just a software exercise – it’s part of being a responsible, forward-thinking designer in today’s world.</a:t>
            </a:r>
          </a:p>
          <a:p>
            <a:endParaRPr lang="en-US" dirty="0"/>
          </a:p>
        </p:txBody>
      </p:sp>
      <p:sp>
        <p:nvSpPr>
          <p:cNvPr id="4" name="Slide Number Placeholder 3">
            <a:extLst>
              <a:ext uri="{FF2B5EF4-FFF2-40B4-BE49-F238E27FC236}">
                <a16:creationId xmlns:a16="http://schemas.microsoft.com/office/drawing/2014/main" id="{6C7C0789-C2B3-F532-8F19-ABF936E747A1}"/>
              </a:ext>
            </a:extLst>
          </p:cNvPr>
          <p:cNvSpPr>
            <a:spLocks noGrp="1"/>
          </p:cNvSpPr>
          <p:nvPr>
            <p:ph type="sldNum" sz="quarter" idx="5"/>
          </p:nvPr>
        </p:nvSpPr>
        <p:spPr/>
        <p:txBody>
          <a:bodyPr/>
          <a:lstStyle/>
          <a:p>
            <a:fld id="{A4C30909-26F0-4289-899B-FF4B6227DAC8}" type="slidenum">
              <a:rPr lang="en-US" smtClean="0"/>
              <a:t>12</a:t>
            </a:fld>
            <a:endParaRPr lang="en-US"/>
          </a:p>
        </p:txBody>
      </p:sp>
    </p:spTree>
    <p:extLst>
      <p:ext uri="{BB962C8B-B14F-4D97-AF65-F5344CB8AC3E}">
        <p14:creationId xmlns:p14="http://schemas.microsoft.com/office/powerpoint/2010/main" val="2268014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44778-CF67-7F4D-D14C-B7A01D68FA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60AFE7-4EBF-3B14-3F89-AF10278F79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8BA4CB-14BD-1F73-8C00-7EF111E7D34D}"/>
              </a:ext>
            </a:extLst>
          </p:cNvPr>
          <p:cNvSpPr>
            <a:spLocks noGrp="1"/>
          </p:cNvSpPr>
          <p:nvPr>
            <p:ph type="body" idx="1"/>
          </p:nvPr>
        </p:nvSpPr>
        <p:spPr/>
        <p:txBody>
          <a:bodyPr/>
          <a:lstStyle/>
          <a:p>
            <a:r>
              <a:rPr lang="en-US" dirty="0"/>
              <a:t>This slide provides the </a:t>
            </a:r>
            <a:r>
              <a:rPr lang="en-US" b="1" dirty="0"/>
              <a:t>rationale for focusing on sustainability</a:t>
            </a:r>
            <a:r>
              <a:rPr lang="en-US" dirty="0"/>
              <a:t> – essentially the “why” behind the techniques we’re learning. As an instructor, you’ll want to convey both urgency and optimism:</a:t>
            </a:r>
          </a:p>
          <a:p>
            <a:pPr marL="171450" indent="-171450">
              <a:buFont typeface="Arial" panose="020B0604020202020204" pitchFamily="34" charset="0"/>
              <a:buChar char="•"/>
            </a:pPr>
            <a:r>
              <a:rPr lang="en-US" dirty="0"/>
              <a:t>Start by discussing the climate context. Mention recent events or data if relevant (for example, “This summer was the hottest on record” or “Cities are passing laws for net-zero buildings by 2030”). The statistic from Autodesk’s article that ~40% of global carbon emissions come from buildings is already on the slide – that usually grabs attention. Explain that this includes operational and embodied carbon combined. This shows students that their work in AEC can tangibly affect climate outcomes; it’s a motivating factor.</a:t>
            </a:r>
          </a:p>
          <a:p>
            <a:pPr marL="171450" indent="-171450">
              <a:buFont typeface="Arial" panose="020B0604020202020204" pitchFamily="34" charset="0"/>
              <a:buChar char="•"/>
            </a:pPr>
            <a:r>
              <a:rPr lang="en-US" dirty="0"/>
              <a:t>Regulations: Give examples students might know – for instance, building energy codes like ASHRAE standards, or city mandates (like New York City’s Local Law 97 which fines inefficient buildings). If international, mention EU’s nearly Zero-Energy Buildings directive, etc. The key is to illustrate that the </a:t>
            </a:r>
            <a:r>
              <a:rPr lang="en-US" b="1" dirty="0"/>
              <a:t>industry’s baseline expectations are rising</a:t>
            </a:r>
            <a:r>
              <a:rPr lang="en-US" dirty="0"/>
              <a:t>. What was “optional” green design a decade ago is increasingly standard practice now. This context justifies why the course covers tools like Insight: firms need to meet codes and reporting requirements (e.g., energy models for permits, carbon calculations for projects).</a:t>
            </a:r>
          </a:p>
          <a:p>
            <a:pPr marL="171450" indent="-171450">
              <a:buFont typeface="Arial" panose="020B0604020202020204" pitchFamily="34" charset="0"/>
              <a:buChar char="•"/>
            </a:pPr>
            <a:r>
              <a:rPr lang="en-US" dirty="0"/>
              <a:t>Client demand: Share that many corporations have sustainability commitments (for example, tech companies aiming for carbon neutrality in their offices). Developers might find that buildings with green certifications attract more tenants or financing. So, sustainable design can be “good business” – a theme from the </a:t>
            </a:r>
            <a:r>
              <a:rPr lang="en-US" i="1" dirty="0"/>
              <a:t>Autodesk Architects Tackling Carbon</a:t>
            </a:r>
            <a:r>
              <a:rPr lang="en-US" dirty="0"/>
              <a:t> article. This can excite students who are business-minded or concerned about job market relevance: sustainability literacy is now a valued skill in hiring.</a:t>
            </a:r>
          </a:p>
          <a:p>
            <a:pPr marL="171450" indent="-171450">
              <a:buFont typeface="Arial" panose="020B0604020202020204" pitchFamily="34" charset="0"/>
              <a:buChar char="•"/>
            </a:pPr>
            <a:r>
              <a:rPr lang="en-US" dirty="0"/>
              <a:t>Holistic benefits: Don’t forget the human element. It’s not just about numbers. Better daylight and ventilation (which we’ll analyze in Forma) can improve occupant health and productivity. Quieter, more thermally comfortable urban spaces (which Forma’s wind and noise tools help design) make cities more livable. Emphasize that sustainable design leads to </a:t>
            </a:r>
            <a:r>
              <a:rPr lang="en-US" i="1" dirty="0"/>
              <a:t>higher quality buildings</a:t>
            </a:r>
            <a:r>
              <a:rPr lang="en-US" dirty="0"/>
              <a:t>. It’s not an either/or with aesthetics or comfort – it enhances them.</a:t>
            </a:r>
          </a:p>
          <a:p>
            <a:pPr marL="171450" indent="-171450">
              <a:buFont typeface="Arial" panose="020B0604020202020204" pitchFamily="34" charset="0"/>
              <a:buChar char="•"/>
            </a:pPr>
            <a:r>
              <a:rPr lang="en-US" dirty="0"/>
              <a:t>As a teaching tip, you might ask the class: “What does sustainability mean to you in the context of design? Can you name a feature of a sustainable building?” This can surface examples like solar panels, green roofs, double-skin facades, etc., which you can connect back to upcoming course content (e.g., solar analysis, material choices).</a:t>
            </a:r>
          </a:p>
          <a:p>
            <a:pPr marL="171450" indent="-171450">
              <a:buFont typeface="Arial" panose="020B0604020202020204" pitchFamily="34" charset="0"/>
              <a:buChar char="•"/>
            </a:pPr>
            <a:r>
              <a:rPr lang="en-US" dirty="0"/>
              <a:t>Tie it back to outcome-based BIM: sustainable outcomes (like low energy use or low carbon) are exactly the kind of outcomes we set as goals. So outcome-based BIM is a method to achieve sustainability goals systematically.</a:t>
            </a:r>
          </a:p>
          <a:p>
            <a:endParaRPr lang="en-US" dirty="0"/>
          </a:p>
          <a:p>
            <a:r>
              <a:rPr lang="en-US" dirty="0"/>
              <a:t>By grounding the technical content in these real-world drivers, you make the course meaningful. Students should come away understanding that mastering these tools isn’t just a software exercise – it’s part of being a responsible, forward-thinking designer in today’s world.</a:t>
            </a:r>
          </a:p>
          <a:p>
            <a:endParaRPr lang="en-US" dirty="0"/>
          </a:p>
        </p:txBody>
      </p:sp>
      <p:sp>
        <p:nvSpPr>
          <p:cNvPr id="4" name="Slide Number Placeholder 3">
            <a:extLst>
              <a:ext uri="{FF2B5EF4-FFF2-40B4-BE49-F238E27FC236}">
                <a16:creationId xmlns:a16="http://schemas.microsoft.com/office/drawing/2014/main" id="{2D35A472-54C4-AC7F-8B12-8902A453BB49}"/>
              </a:ext>
            </a:extLst>
          </p:cNvPr>
          <p:cNvSpPr>
            <a:spLocks noGrp="1"/>
          </p:cNvSpPr>
          <p:nvPr>
            <p:ph type="sldNum" sz="quarter" idx="5"/>
          </p:nvPr>
        </p:nvSpPr>
        <p:spPr/>
        <p:txBody>
          <a:bodyPr/>
          <a:lstStyle/>
          <a:p>
            <a:fld id="{A4C30909-26F0-4289-899B-FF4B6227DAC8}" type="slidenum">
              <a:rPr lang="en-US" smtClean="0"/>
              <a:t>13</a:t>
            </a:fld>
            <a:endParaRPr lang="en-US"/>
          </a:p>
        </p:txBody>
      </p:sp>
    </p:spTree>
    <p:extLst>
      <p:ext uri="{BB962C8B-B14F-4D97-AF65-F5344CB8AC3E}">
        <p14:creationId xmlns:p14="http://schemas.microsoft.com/office/powerpoint/2010/main" val="3121205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1B994-2985-FDD9-F1C0-E970E2BAD9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D8F7D1-6A69-72B1-DE65-4DA12C182F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81E226-6DC2-4CA5-69E2-0691BF99745D}"/>
              </a:ext>
            </a:extLst>
          </p:cNvPr>
          <p:cNvSpPr>
            <a:spLocks noGrp="1"/>
          </p:cNvSpPr>
          <p:nvPr>
            <p:ph type="body" idx="1"/>
          </p:nvPr>
        </p:nvSpPr>
        <p:spPr/>
        <p:txBody>
          <a:bodyPr/>
          <a:lstStyle/>
          <a:p>
            <a:r>
              <a:rPr lang="en-US" dirty="0"/>
              <a:t>This slide delves into </a:t>
            </a:r>
            <a:r>
              <a:rPr lang="en-US" i="1" dirty="0"/>
              <a:t>why the industry is changing</a:t>
            </a:r>
            <a:r>
              <a:rPr lang="en-US" dirty="0"/>
              <a:t>. Each bullet is a talking point that provides context for why learning outcome-based BIM and performance analysis is so relevant:</a:t>
            </a:r>
          </a:p>
          <a:p>
            <a:pPr marL="171450" indent="-171450">
              <a:buFont typeface="Arial" panose="020B0604020202020204" pitchFamily="34" charset="0"/>
              <a:buChar char="•"/>
            </a:pPr>
            <a:r>
              <a:rPr lang="en-US" b="1" dirty="0"/>
              <a:t>Climate Change:</a:t>
            </a:r>
            <a:r>
              <a:rPr lang="en-US" dirty="0"/>
              <a:t> Don’t shy away from the big picture. You might mention the Paris Agreement targets or how the building sector needs to be net-zero by 2050 to meet climate goals. Students have likely heard these things in general, but connect it to their future jobs: “As designers, you directly contribute to those targets.” Anecdote: some architecture firms now have “climate action plans” and won’t take on projects that don’t align with sustainable principles. This shows how seriously the profession is taking it.</a:t>
            </a:r>
          </a:p>
          <a:p>
            <a:pPr marL="171450" indent="-171450">
              <a:buFont typeface="Arial" panose="020B0604020202020204" pitchFamily="34" charset="0"/>
              <a:buChar char="•"/>
            </a:pPr>
            <a:r>
              <a:rPr lang="en-US" b="1" dirty="0"/>
              <a:t>Regulatory Pressure:</a:t>
            </a:r>
            <a:r>
              <a:rPr lang="en-US" dirty="0"/>
              <a:t> Give concrete examples to make this real. E.g., “In the European Union, all new buildings must be nearly zero-energy by 2021” or “California’s Title 24 code requires solar power on new houses.” If you know local examples (like a city requiring green roofs or New York’s carbon emissions limits for large buildings), mention those – students find it interesting when it hits close to home. The Autodesk course outline references regulations as a driver, which validates these points. Stress that meeting these rules often </a:t>
            </a:r>
            <a:r>
              <a:rPr lang="en-US" i="1" dirty="0"/>
              <a:t>requires</a:t>
            </a:r>
            <a:r>
              <a:rPr lang="en-US" dirty="0"/>
              <a:t> using tools like energy models (hence Insight, etc., are increasingly part of an architect’s toolkit).</a:t>
            </a:r>
          </a:p>
        </p:txBody>
      </p:sp>
      <p:sp>
        <p:nvSpPr>
          <p:cNvPr id="4" name="Slide Number Placeholder 3">
            <a:extLst>
              <a:ext uri="{FF2B5EF4-FFF2-40B4-BE49-F238E27FC236}">
                <a16:creationId xmlns:a16="http://schemas.microsoft.com/office/drawing/2014/main" id="{908DE3C2-752E-44A9-085E-C9C29EA3F8D0}"/>
              </a:ext>
            </a:extLst>
          </p:cNvPr>
          <p:cNvSpPr>
            <a:spLocks noGrp="1"/>
          </p:cNvSpPr>
          <p:nvPr>
            <p:ph type="sldNum" sz="quarter" idx="5"/>
          </p:nvPr>
        </p:nvSpPr>
        <p:spPr/>
        <p:txBody>
          <a:bodyPr/>
          <a:lstStyle/>
          <a:p>
            <a:fld id="{A4C30909-26F0-4289-899B-FF4B6227DAC8}" type="slidenum">
              <a:rPr lang="en-US" smtClean="0"/>
              <a:t>14</a:t>
            </a:fld>
            <a:endParaRPr lang="en-US"/>
          </a:p>
        </p:txBody>
      </p:sp>
    </p:spTree>
    <p:extLst>
      <p:ext uri="{BB962C8B-B14F-4D97-AF65-F5344CB8AC3E}">
        <p14:creationId xmlns:p14="http://schemas.microsoft.com/office/powerpoint/2010/main" val="2611471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ADFDA-C76F-C978-ECCE-8AADFFE335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5B63FA-7A1F-5F49-637D-5C9431409A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0886CD-34F3-A5BF-C017-A3E9EC9482C5}"/>
              </a:ext>
            </a:extLst>
          </p:cNvPr>
          <p:cNvSpPr>
            <a:spLocks noGrp="1"/>
          </p:cNvSpPr>
          <p:nvPr>
            <p:ph type="body" idx="1"/>
          </p:nvPr>
        </p:nvSpPr>
        <p:spPr/>
        <p:txBody>
          <a:bodyPr/>
          <a:lstStyle/>
          <a:p>
            <a:r>
              <a:rPr lang="en-US" dirty="0"/>
              <a:t>This slide delves into </a:t>
            </a:r>
            <a:r>
              <a:rPr lang="en-US" i="1" dirty="0"/>
              <a:t>why the industry is changing</a:t>
            </a:r>
            <a:r>
              <a:rPr lang="en-US" dirty="0"/>
              <a:t>. Each bullet is a talking point that provides context for why learning outcome-based BIM and performance analysis is so relevant:</a:t>
            </a:r>
          </a:p>
          <a:p>
            <a:pPr marL="171450" indent="-171450">
              <a:buFont typeface="Arial" panose="020B0604020202020204" pitchFamily="34" charset="0"/>
              <a:buChar char="•"/>
            </a:pPr>
            <a:r>
              <a:rPr lang="en-US" b="1" dirty="0"/>
              <a:t>Client &amp; Market Demand:</a:t>
            </a:r>
            <a:r>
              <a:rPr lang="en-US" dirty="0"/>
              <a:t> It’s encouraging to note that sustainability isn’t just a forced hand; many clients genuinely want it. Highlight the business logic: a more efficient building can save tens of thousands in energy costs annually – who wouldn’t want that? Or that companies have sustainability pledges (so their new offices must align). Mention how </a:t>
            </a:r>
            <a:r>
              <a:rPr lang="en-US" i="1" dirty="0"/>
              <a:t>green building certifications</a:t>
            </a:r>
            <a:r>
              <a:rPr lang="en-US" dirty="0"/>
              <a:t> (LEED, BREEAM, Green Star) have become a common project goal, and those inherently push outcome-based thinking (certain daylight levels, energy points to earn, etc.). The Autodesk article snippet suggests sustainable design is good for business – emphasize that win-win narrative.</a:t>
            </a:r>
          </a:p>
          <a:p>
            <a:pPr marL="171450" indent="-171450">
              <a:buFont typeface="Arial" panose="020B0604020202020204" pitchFamily="34" charset="0"/>
              <a:buChar char="•"/>
            </a:pPr>
            <a:r>
              <a:rPr lang="en-US" b="1" dirty="0"/>
              <a:t>Technological Advances:</a:t>
            </a:r>
            <a:r>
              <a:rPr lang="en-US" dirty="0"/>
              <a:t> This is a perfect segue into our course’s tools. Explain that in the past, doing a sunlight study or wind tunnel test was specialized and slow (maybe you’d do it once per project). Now with software like Forma, anyone can get a </a:t>
            </a:r>
            <a:r>
              <a:rPr lang="en-US" b="1" dirty="0"/>
              <a:t>sun hours map or wind comfort analysis in a few clicks</a:t>
            </a:r>
            <a:r>
              <a:rPr lang="en-US" dirty="0"/>
              <a:t>. Similarly, running an energy simulation with hundreds of variables (via Insight/</a:t>
            </a:r>
            <a:r>
              <a:rPr lang="en-US" dirty="0" err="1"/>
              <a:t>EnergyPlus</a:t>
            </a:r>
            <a:r>
              <a:rPr lang="en-US" dirty="0"/>
              <a:t>) is much more user-friendly than it was 15-20 years ago. The point to drive home: </a:t>
            </a:r>
            <a:r>
              <a:rPr lang="en-US" i="1" dirty="0"/>
              <a:t>The barrier to entry for performance analysis is lower than ever.</a:t>
            </a:r>
            <a:r>
              <a:rPr lang="en-US" dirty="0"/>
              <a:t> Thus, there’s no excuse for ignoring sustainability – the tools to address it are accessible, and this course is teaching those very tools.</a:t>
            </a:r>
          </a:p>
          <a:p>
            <a:pPr marL="171450" indent="-171450">
              <a:buFont typeface="Arial" panose="020B0604020202020204" pitchFamily="34" charset="0"/>
              <a:buChar char="•"/>
            </a:pPr>
            <a:r>
              <a:rPr lang="en-US" dirty="0"/>
              <a:t>You can engage students by asking: “Which of these drivers do you think is most influential right now?” or “Have you encountered any of these forces in internships or prior coursework?” This can spark discussion. Some might say “regulation because you can’t build otherwise,” others “client demand because if the client doesn’t care, it won’t happen,” etc. Use their input to reinforce that </a:t>
            </a:r>
            <a:r>
              <a:rPr lang="en-US" i="1" dirty="0"/>
              <a:t>all</a:t>
            </a:r>
            <a:r>
              <a:rPr lang="en-US" dirty="0"/>
              <a:t> these drivers collectively are shaping a trend – sustainable, performance-based design is here to stay.</a:t>
            </a:r>
          </a:p>
          <a:p>
            <a:pPr marL="171450" indent="-171450">
              <a:buFont typeface="Arial" panose="020B0604020202020204" pitchFamily="34" charset="0"/>
              <a:buChar char="•"/>
            </a:pPr>
            <a:r>
              <a:rPr lang="en-US" dirty="0"/>
              <a:t>Teaching tip: This slide is more conceptual, so using a quick real example can help. Perhaps mention a recent project (maybe a famous green building) and identify the drivers: e.g., “Apple’s campus has one of the largest onsite solar arrays (climate), was designed to be super energy efficient (probably to meet California code and Apple’s own goals), and used advanced simulation to perfect the natural ventilation system (technology).” This narrative ties it all together.</a:t>
            </a:r>
          </a:p>
          <a:p>
            <a:endParaRPr lang="en-US" dirty="0"/>
          </a:p>
          <a:p>
            <a:r>
              <a:rPr lang="en-US" dirty="0"/>
              <a:t>By covering these drivers, you’re equipping students with the context to appreciate the upcoming technical lessons – they’ll know </a:t>
            </a:r>
            <a:r>
              <a:rPr lang="en-US" i="1" dirty="0"/>
              <a:t>why</a:t>
            </a:r>
            <a:r>
              <a:rPr lang="en-US" dirty="0"/>
              <a:t> learning about wind analysis or carbon accounting is not just academic, but exactly what the industry needs from them.</a:t>
            </a:r>
          </a:p>
          <a:p>
            <a:endParaRPr lang="en-US" dirty="0"/>
          </a:p>
        </p:txBody>
      </p:sp>
      <p:sp>
        <p:nvSpPr>
          <p:cNvPr id="4" name="Slide Number Placeholder 3">
            <a:extLst>
              <a:ext uri="{FF2B5EF4-FFF2-40B4-BE49-F238E27FC236}">
                <a16:creationId xmlns:a16="http://schemas.microsoft.com/office/drawing/2014/main" id="{505ED1ED-7908-4484-B5EB-710595A11111}"/>
              </a:ext>
            </a:extLst>
          </p:cNvPr>
          <p:cNvSpPr>
            <a:spLocks noGrp="1"/>
          </p:cNvSpPr>
          <p:nvPr>
            <p:ph type="sldNum" sz="quarter" idx="5"/>
          </p:nvPr>
        </p:nvSpPr>
        <p:spPr/>
        <p:txBody>
          <a:bodyPr/>
          <a:lstStyle/>
          <a:p>
            <a:fld id="{A4C30909-26F0-4289-899B-FF4B6227DAC8}" type="slidenum">
              <a:rPr lang="en-US" smtClean="0"/>
              <a:t>15</a:t>
            </a:fld>
            <a:endParaRPr lang="en-US"/>
          </a:p>
        </p:txBody>
      </p:sp>
    </p:spTree>
    <p:extLst>
      <p:ext uri="{BB962C8B-B14F-4D97-AF65-F5344CB8AC3E}">
        <p14:creationId xmlns:p14="http://schemas.microsoft.com/office/powerpoint/2010/main" val="4285271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2C69C-B912-7009-BDE9-D90EE9ADDE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DDFB5E-4F10-8EDB-B6EE-09CAD6C7AB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D33CA8-A30D-E3EA-E0CB-7996B94295F9}"/>
              </a:ext>
            </a:extLst>
          </p:cNvPr>
          <p:cNvSpPr>
            <a:spLocks noGrp="1"/>
          </p:cNvSpPr>
          <p:nvPr>
            <p:ph type="body" idx="1"/>
          </p:nvPr>
        </p:nvSpPr>
        <p:spPr/>
        <p:txBody>
          <a:bodyPr/>
          <a:lstStyle/>
          <a:p>
            <a:r>
              <a:rPr lang="en-US" dirty="0"/>
              <a:t>This slide is theoretical but important for mindset. Use it to make sure students (and new instructors) internalize </a:t>
            </a:r>
            <a:r>
              <a:rPr lang="en-US" i="1" dirty="0"/>
              <a:t>how</a:t>
            </a:r>
            <a:r>
              <a:rPr lang="en-US" dirty="0"/>
              <a:t> their process should change when using the tools we’ll teach:</a:t>
            </a:r>
          </a:p>
          <a:p>
            <a:pPr marL="171450" indent="-171450">
              <a:buFont typeface="Arial" panose="020B0604020202020204" pitchFamily="34" charset="0"/>
              <a:buChar char="•"/>
            </a:pPr>
            <a:r>
              <a:rPr lang="en-US" dirty="0"/>
              <a:t>Begin by recounting a familiar scenario: In many school projects or real firms, the design is developed largely on looks and program, and then maybe an energy model or sun study is done as a final check or to produce a nice graphic. That’s </a:t>
            </a:r>
            <a:r>
              <a:rPr lang="en-US" b="1" dirty="0"/>
              <a:t>model-based</a:t>
            </a:r>
            <a:r>
              <a:rPr lang="en-US" dirty="0"/>
              <a:t> thinking – the model is king, and performance is a constraint checked afterward.</a:t>
            </a:r>
          </a:p>
          <a:p>
            <a:endParaRPr lang="en-US" dirty="0"/>
          </a:p>
        </p:txBody>
      </p:sp>
      <p:sp>
        <p:nvSpPr>
          <p:cNvPr id="4" name="Slide Number Placeholder 3">
            <a:extLst>
              <a:ext uri="{FF2B5EF4-FFF2-40B4-BE49-F238E27FC236}">
                <a16:creationId xmlns:a16="http://schemas.microsoft.com/office/drawing/2014/main" id="{4AEA5F7C-B3EF-50DF-4960-FCD9CA770B05}"/>
              </a:ext>
            </a:extLst>
          </p:cNvPr>
          <p:cNvSpPr>
            <a:spLocks noGrp="1"/>
          </p:cNvSpPr>
          <p:nvPr>
            <p:ph type="sldNum" sz="quarter" idx="5"/>
          </p:nvPr>
        </p:nvSpPr>
        <p:spPr/>
        <p:txBody>
          <a:bodyPr/>
          <a:lstStyle/>
          <a:p>
            <a:fld id="{A4C30909-26F0-4289-899B-FF4B6227DAC8}" type="slidenum">
              <a:rPr lang="en-US" smtClean="0"/>
              <a:t>16</a:t>
            </a:fld>
            <a:endParaRPr lang="en-US"/>
          </a:p>
        </p:txBody>
      </p:sp>
    </p:spTree>
    <p:extLst>
      <p:ext uri="{BB962C8B-B14F-4D97-AF65-F5344CB8AC3E}">
        <p14:creationId xmlns:p14="http://schemas.microsoft.com/office/powerpoint/2010/main" val="655933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FC26F-2E1F-CFA0-C628-4CF7EF3D78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CBCDFA-366B-3F7D-EEFE-C1FE81B553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AF98AA-E53C-6B82-8A7C-2513D47BD20A}"/>
              </a:ext>
            </a:extLst>
          </p:cNvPr>
          <p:cNvSpPr>
            <a:spLocks noGrp="1"/>
          </p:cNvSpPr>
          <p:nvPr>
            <p:ph type="body" idx="1"/>
          </p:nvPr>
        </p:nvSpPr>
        <p:spPr/>
        <p:txBody>
          <a:bodyPr/>
          <a:lstStyle/>
          <a:p>
            <a:pPr marL="171450" indent="-171450">
              <a:buFont typeface="Arial" panose="020B0604020202020204" pitchFamily="34" charset="0"/>
              <a:buChar char="•"/>
            </a:pPr>
            <a:r>
              <a:rPr lang="en-US" dirty="0"/>
              <a:t>Now contrast that with </a:t>
            </a:r>
            <a:r>
              <a:rPr lang="en-US" b="1" dirty="0"/>
              <a:t>outcome-based</a:t>
            </a:r>
            <a:r>
              <a:rPr lang="en-US" dirty="0"/>
              <a:t>: Here, performance targets are like design criteria just as important as spatial program or client requirements. We constantly ask, “Does this design move get us closer to or further from our goal (outcome)?” If further, we rethink the move. This is a more dynamic way of designing.</a:t>
            </a:r>
          </a:p>
          <a:p>
            <a:pPr marL="171450" indent="-171450">
              <a:buFont typeface="Arial" panose="020B0604020202020204" pitchFamily="34" charset="0"/>
              <a:buChar char="•"/>
            </a:pPr>
            <a:r>
              <a:rPr lang="en-US" dirty="0"/>
              <a:t>Highlight the </a:t>
            </a:r>
            <a:r>
              <a:rPr lang="en-US" i="1" dirty="0"/>
              <a:t>iterative nature</a:t>
            </a:r>
            <a:r>
              <a:rPr lang="en-US" dirty="0"/>
              <a:t> of outcome-based design. It’s okay to make mistakes early because the feedback is fast and you can adjust. Encourage students not to be afraid of a “failed” idea – in fact, finding out quickly that an idea doesn’t meet the outcome is a success, because you learned and can improve it. This parallels agile methodologies in software development – failing fast to succeed sooner.</a:t>
            </a:r>
          </a:p>
        </p:txBody>
      </p:sp>
      <p:sp>
        <p:nvSpPr>
          <p:cNvPr id="4" name="Slide Number Placeholder 3">
            <a:extLst>
              <a:ext uri="{FF2B5EF4-FFF2-40B4-BE49-F238E27FC236}">
                <a16:creationId xmlns:a16="http://schemas.microsoft.com/office/drawing/2014/main" id="{889D08BC-3417-0471-B4CB-D9278565388D}"/>
              </a:ext>
            </a:extLst>
          </p:cNvPr>
          <p:cNvSpPr>
            <a:spLocks noGrp="1"/>
          </p:cNvSpPr>
          <p:nvPr>
            <p:ph type="sldNum" sz="quarter" idx="5"/>
          </p:nvPr>
        </p:nvSpPr>
        <p:spPr/>
        <p:txBody>
          <a:bodyPr/>
          <a:lstStyle/>
          <a:p>
            <a:fld id="{A4C30909-26F0-4289-899B-FF4B6227DAC8}" type="slidenum">
              <a:rPr lang="en-US" smtClean="0"/>
              <a:t>17</a:t>
            </a:fld>
            <a:endParaRPr lang="en-US"/>
          </a:p>
        </p:txBody>
      </p:sp>
    </p:spTree>
    <p:extLst>
      <p:ext uri="{BB962C8B-B14F-4D97-AF65-F5344CB8AC3E}">
        <p14:creationId xmlns:p14="http://schemas.microsoft.com/office/powerpoint/2010/main" val="3665423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52F68-705A-23AF-060D-4FC8914794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6C792B-F3AC-4839-79A7-EA56D26A0E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CB9F77-1A42-9437-2838-98CD043D5043}"/>
              </a:ext>
            </a:extLst>
          </p:cNvPr>
          <p:cNvSpPr>
            <a:spLocks noGrp="1"/>
          </p:cNvSpPr>
          <p:nvPr>
            <p:ph type="body" idx="1"/>
          </p:nvPr>
        </p:nvSpPr>
        <p:spPr/>
        <p:txBody>
          <a:bodyPr/>
          <a:lstStyle/>
          <a:p>
            <a:pPr marL="171450" indent="-171450">
              <a:buFont typeface="Arial" panose="020B0604020202020204" pitchFamily="34" charset="0"/>
              <a:buChar char="•"/>
            </a:pPr>
            <a:r>
              <a:rPr lang="en-US" dirty="0"/>
              <a:t>The point about collaboration: Even if it’s not directly in our course content, it’s worth noting that outcome-based BIM often blurs lines between roles. For example, an architect might run energy simulations (something traditionally an engineer would do much later). This is empowering but also requires architects to have a bit more technical knowledge – which is exactly what this course provides. Mention that in professional settings, adopting outcome-based workflows often involves more meetings early with the whole team setting performance goals and everyone using BIM data to monitor progress. This holistic approach can be an eye-opener for students used to working in isolation on designs.</a:t>
            </a:r>
          </a:p>
          <a:p>
            <a:pPr marL="171450" indent="-171450">
              <a:buFont typeface="Arial" panose="020B0604020202020204" pitchFamily="34" charset="0"/>
              <a:buChar char="•"/>
            </a:pPr>
            <a:r>
              <a:rPr lang="en-US" dirty="0"/>
              <a:t>Use a mini-case: Suppose the outcome is </a:t>
            </a:r>
            <a:r>
              <a:rPr lang="en-US" i="1" dirty="0"/>
              <a:t>net-zero energy</a:t>
            </a:r>
            <a:r>
              <a:rPr lang="en-US" dirty="0"/>
              <a:t>. Traditional approach might be: design building → realize it’s too energy intensive → bolt on solar panels or bigger HVAC later to fix. Outcome-based would be: from day 1, shape the building for passive solar, decide on massing and orientation by analyzing sun and wind (to reduce loads), size the renewable energy needed concurrently. The final design looks different because the outcome shaped it. As an instructor, you could draw two sketches of a building – one that looks unoptimized (maybe all glass, random orientation) vs one that’s clearly shaped by sun angles or wind – to make it visual.</a:t>
            </a:r>
          </a:p>
          <a:p>
            <a:pPr marL="171450" indent="-171450">
              <a:buFont typeface="Arial" panose="020B0604020202020204" pitchFamily="34" charset="0"/>
              <a:buChar char="•"/>
            </a:pPr>
            <a:r>
              <a:rPr lang="en-US" dirty="0"/>
              <a:t>Also mention time and cost: outcome-based design can save money by catching problems early. Fewer late-stage changes mean smoother project delivery. Many firms embrace it because it reduces “surprises” in engineering phases.</a:t>
            </a:r>
          </a:p>
          <a:p>
            <a:pPr marL="171450" indent="-171450">
              <a:buFont typeface="Arial" panose="020B0604020202020204" pitchFamily="34" charset="0"/>
              <a:buChar char="•"/>
            </a:pPr>
            <a:r>
              <a:rPr lang="en-US" dirty="0"/>
              <a:t>To keep students engaged, ask: </a:t>
            </a:r>
            <a:r>
              <a:rPr lang="en-US" i="1" dirty="0"/>
              <a:t>which approach do you think leads to a better building?</a:t>
            </a:r>
            <a:r>
              <a:rPr lang="en-US" dirty="0"/>
              <a:t> The intuitive answer is outcome-based, but have them articulate why (they might say “because you’re not retrofitting solutions at the end” or “because performance is considered at every step”). That drives home the lesson.</a:t>
            </a:r>
          </a:p>
          <a:p>
            <a:endParaRPr lang="en-US" dirty="0"/>
          </a:p>
          <a:p>
            <a:r>
              <a:rPr lang="en-US" dirty="0"/>
              <a:t>Finally, reassure them that the rest of the course is essentially training them to do outcome-based design. All the Forma and Insight skills they learn will feed into this approach. We’re giving them the capability to implement what could otherwise sound like an abstract ideal.</a:t>
            </a:r>
          </a:p>
          <a:p>
            <a:endParaRPr lang="en-US" dirty="0"/>
          </a:p>
        </p:txBody>
      </p:sp>
      <p:sp>
        <p:nvSpPr>
          <p:cNvPr id="4" name="Slide Number Placeholder 3">
            <a:extLst>
              <a:ext uri="{FF2B5EF4-FFF2-40B4-BE49-F238E27FC236}">
                <a16:creationId xmlns:a16="http://schemas.microsoft.com/office/drawing/2014/main" id="{AA5ABCB5-DAA5-5AED-0BF7-350D030E81BA}"/>
              </a:ext>
            </a:extLst>
          </p:cNvPr>
          <p:cNvSpPr>
            <a:spLocks noGrp="1"/>
          </p:cNvSpPr>
          <p:nvPr>
            <p:ph type="sldNum" sz="quarter" idx="5"/>
          </p:nvPr>
        </p:nvSpPr>
        <p:spPr/>
        <p:txBody>
          <a:bodyPr/>
          <a:lstStyle/>
          <a:p>
            <a:fld id="{A4C30909-26F0-4289-899B-FF4B6227DAC8}" type="slidenum">
              <a:rPr lang="en-US" smtClean="0"/>
              <a:t>18</a:t>
            </a:fld>
            <a:endParaRPr lang="en-US"/>
          </a:p>
        </p:txBody>
      </p:sp>
    </p:spTree>
    <p:extLst>
      <p:ext uri="{BB962C8B-B14F-4D97-AF65-F5344CB8AC3E}">
        <p14:creationId xmlns:p14="http://schemas.microsoft.com/office/powerpoint/2010/main" val="1208790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61F1D-A24D-E992-E58A-C527E5349A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B9AC32-E868-6303-3674-547D4FC390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7F7AE3-0258-B182-0FDA-B04AE0035E24}"/>
              </a:ext>
            </a:extLst>
          </p:cNvPr>
          <p:cNvSpPr>
            <a:spLocks noGrp="1"/>
          </p:cNvSpPr>
          <p:nvPr>
            <p:ph type="body" idx="1"/>
          </p:nvPr>
        </p:nvSpPr>
        <p:spPr/>
        <p:txBody>
          <a:bodyPr/>
          <a:lstStyle/>
          <a:p>
            <a:r>
              <a:rPr lang="en-US" dirty="0"/>
              <a:t>Now we tie the conceptual discussion to the actual </a:t>
            </a:r>
            <a:r>
              <a:rPr lang="en-US" b="1" dirty="0"/>
              <a:t>software tools</a:t>
            </a:r>
            <a:r>
              <a:rPr lang="en-US" dirty="0"/>
              <a:t> we’ll be using, emphasizing how each is a pillar of the outcome-based workflow:</a:t>
            </a:r>
          </a:p>
          <a:p>
            <a:pPr marL="171450" indent="-171450">
              <a:buFont typeface="Arial" panose="020B0604020202020204" pitchFamily="34" charset="0"/>
              <a:buChar char="•"/>
            </a:pPr>
            <a:r>
              <a:rPr lang="en-US" dirty="0"/>
              <a:t>Start with </a:t>
            </a:r>
            <a:r>
              <a:rPr lang="en-US" b="1" dirty="0"/>
              <a:t>Forma</a:t>
            </a:r>
            <a:r>
              <a:rPr lang="en-US" dirty="0"/>
              <a:t>: Reiterate that it’s a </a:t>
            </a:r>
            <a:r>
              <a:rPr lang="en-US" i="1" dirty="0"/>
              <a:t>conceptual design tool with built-in analysis</a:t>
            </a:r>
            <a:r>
              <a:rPr lang="en-US" dirty="0"/>
              <a:t>. Students might not have used it, so give a quick mental image: “Imagine drawing a building mass and immediately seeing a color map of how much sunlight it gets on each facade – that’s what Forma can do.” This immediate analysis is the essence of outcome-driven design at concept stage. Mention that Forma’s analysis is </a:t>
            </a:r>
            <a:r>
              <a:rPr lang="en-US" i="1" dirty="0"/>
              <a:t>pre-calculated for the site context</a:t>
            </a:r>
            <a:r>
              <a:rPr lang="en-US" dirty="0"/>
              <a:t>, which is why it can be instant. For example, it knows the sun path and can quickly show sun hours on the ground or building. This removes guesswork in early design. As an instructor, you could add: In the past, you might have had to export to another program or wait hours for a simulation – Forma does it in seconds, making iterative design practical.</a:t>
            </a:r>
          </a:p>
          <a:p>
            <a:pPr marL="171450" indent="-171450">
              <a:buFont typeface="Arial" panose="020B0604020202020204" pitchFamily="34" charset="0"/>
              <a:buChar char="•"/>
            </a:pPr>
            <a:r>
              <a:rPr lang="en-US" b="1" dirty="0"/>
              <a:t>Revit</a:t>
            </a:r>
            <a:r>
              <a:rPr lang="en-US" dirty="0"/>
              <a:t>: Everyone’s likely heard of Revit; here focus on its role in connecting design to analysis. Emphasize how Revit’s BIM data becomes analysis data without rebuilding models. For instance, say “If you model walls and windows in Revit, the software can interpret those as thermal surfaces and zones for energy analysis automatically. That means no duplication of effort and fewer errors.” For outcome-based workflows, this is gold: the design model is the analysis model. Encourage students to appreciate this because it’s not the case with all tools historically.</a:t>
            </a:r>
          </a:p>
          <a:p>
            <a:endParaRPr lang="en-US" dirty="0"/>
          </a:p>
        </p:txBody>
      </p:sp>
      <p:sp>
        <p:nvSpPr>
          <p:cNvPr id="4" name="Slide Number Placeholder 3">
            <a:extLst>
              <a:ext uri="{FF2B5EF4-FFF2-40B4-BE49-F238E27FC236}">
                <a16:creationId xmlns:a16="http://schemas.microsoft.com/office/drawing/2014/main" id="{F64CAF7A-2472-0C5F-C451-EBD3559189CE}"/>
              </a:ext>
            </a:extLst>
          </p:cNvPr>
          <p:cNvSpPr>
            <a:spLocks noGrp="1"/>
          </p:cNvSpPr>
          <p:nvPr>
            <p:ph type="sldNum" sz="quarter" idx="5"/>
          </p:nvPr>
        </p:nvSpPr>
        <p:spPr/>
        <p:txBody>
          <a:bodyPr/>
          <a:lstStyle/>
          <a:p>
            <a:fld id="{A4C30909-26F0-4289-899B-FF4B6227DAC8}" type="slidenum">
              <a:rPr lang="en-US" smtClean="0"/>
              <a:t>19</a:t>
            </a:fld>
            <a:endParaRPr lang="en-US"/>
          </a:p>
        </p:txBody>
      </p:sp>
    </p:spTree>
    <p:extLst>
      <p:ext uri="{BB962C8B-B14F-4D97-AF65-F5344CB8AC3E}">
        <p14:creationId xmlns:p14="http://schemas.microsoft.com/office/powerpoint/2010/main" val="7115537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AAE34-ED10-7620-3A5B-2F3560077D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4FCDD4-9B16-851A-08C0-ED650C9454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07B91A-4658-1828-734F-FDC2A66A91CC}"/>
              </a:ext>
            </a:extLst>
          </p:cNvPr>
          <p:cNvSpPr>
            <a:spLocks noGrp="1"/>
          </p:cNvSpPr>
          <p:nvPr>
            <p:ph type="body" idx="1"/>
          </p:nvPr>
        </p:nvSpPr>
        <p:spPr/>
        <p:txBody>
          <a:bodyPr/>
          <a:lstStyle/>
          <a:p>
            <a:pPr marL="171450" indent="-171450">
              <a:buFont typeface="Arial" panose="020B0604020202020204" pitchFamily="34" charset="0"/>
              <a:buChar char="•"/>
            </a:pPr>
            <a:r>
              <a:rPr lang="en-US" b="1" dirty="0"/>
              <a:t>Insight</a:t>
            </a:r>
            <a:r>
              <a:rPr lang="en-US" dirty="0"/>
              <a:t>: Possibly new to students as well. Describe it as the “number-cruncher in the cloud” that takes a design and tells you how it performs. It leverages the power of </a:t>
            </a:r>
            <a:r>
              <a:rPr lang="en-US" dirty="0" err="1"/>
              <a:t>EnergyPlus</a:t>
            </a:r>
            <a:r>
              <a:rPr lang="en-US" dirty="0"/>
              <a:t> (a trusted simulation engine) but wraps it in a user-friendly interface. Highlight features: It provides metrics like EUI (Energy Use Intensity), helps assign HVAC assumptions, and crucially, it has a comparison feature. We’ll actually create dashboards to visualize different design alternatives side by side. This is outcome-based thinking made tangible – you can literally see which design has better outcomes on a graph. Point out: Instead of arguing which design is better aesthetically and guessing performance, you can show data that “Scheme A has 10% lower energy use than Scheme B,” making decisions evidence-based.</a:t>
            </a:r>
          </a:p>
          <a:p>
            <a:pPr marL="171450" indent="-171450">
              <a:buFont typeface="Arial" panose="020B0604020202020204" pitchFamily="34" charset="0"/>
              <a:buChar char="•"/>
            </a:pPr>
            <a:r>
              <a:rPr lang="en-US" b="1" dirty="0"/>
              <a:t>Connected Workflow</a:t>
            </a:r>
            <a:r>
              <a:rPr lang="en-US" dirty="0"/>
              <a:t>: Stress that the real magic is when these tools are used together. An example story: Start designing a site in Forma and find a massing that looks promising in terms of daylight and wind. Export that massing to Revit to add more detail (floor layouts, facade design). Then send that Revit model to Insight to check operational energy and embodied carbon. Suppose Insight says the energy use is a bit high – you can adjust the design (maybe add shading devices in Revit or change orientation slightly and rerun analysis). This loop might happen a few times. The final result is a design vetted by multiple analyses at multiple stages. Contrast this with older workflows where maybe only at the end someone checks compliance. In class, you can underscore how much more confidence a designer can have in their final design because they’ve tested it every which way through the process.</a:t>
            </a:r>
          </a:p>
          <a:p>
            <a:pPr marL="171450" indent="-171450">
              <a:buFont typeface="Arial" panose="020B0604020202020204" pitchFamily="34" charset="0"/>
              <a:buChar char="•"/>
            </a:pPr>
            <a:r>
              <a:rPr lang="en-US" dirty="0"/>
              <a:t>Encourage students: By learning these tools, they are effectively learning how to implement an outcome-based workflow themselves. It’s not just theory – the software is the means to do it. And these specific Autodesk tools are commonly used, so skills here translate to many professional environments.</a:t>
            </a:r>
          </a:p>
          <a:p>
            <a:pPr marL="171450" indent="-171450">
              <a:buFont typeface="Arial" panose="020B0604020202020204" pitchFamily="34" charset="0"/>
              <a:buChar char="•"/>
            </a:pPr>
            <a:r>
              <a:rPr lang="en-US" dirty="0"/>
              <a:t>Perhaps mention that there are other tools in the market too (like Ladybug Tools for Rhino/Grasshopper, etc.) but Autodesk’s ecosystem is integrated, which is convenient if you are in a Revit-centric workflow. For this course, focusing on Forma, Revit, Insight gives a full spectrum from concept to detailed analysis under one umbrella.</a:t>
            </a:r>
          </a:p>
          <a:p>
            <a:pPr marL="171450" indent="-171450">
              <a:buFont typeface="Arial" panose="020B0604020202020204" pitchFamily="34" charset="0"/>
              <a:buChar char="•"/>
            </a:pPr>
            <a:r>
              <a:rPr lang="en-US" dirty="0"/>
              <a:t>Teaching tip: If possible, show a quick demo or a screenshot series: e.g., Forma screenshot (sun analysis) → Revit screenshot (the same building modeled) → Insight screenshot (energy results graph). Visualizing the pipeline can help cement how data flows between them.</a:t>
            </a:r>
          </a:p>
          <a:p>
            <a:endParaRPr lang="en-US" dirty="0"/>
          </a:p>
          <a:p>
            <a:r>
              <a:rPr lang="en-US" dirty="0"/>
              <a:t>Conclude by reinforcing that we’ll learn each tool in detail in upcoming modules. This slide is a preview of how they collectively facilitate outcome-driven design.</a:t>
            </a:r>
          </a:p>
          <a:p>
            <a:endParaRPr lang="en-US" dirty="0"/>
          </a:p>
        </p:txBody>
      </p:sp>
      <p:sp>
        <p:nvSpPr>
          <p:cNvPr id="4" name="Slide Number Placeholder 3">
            <a:extLst>
              <a:ext uri="{FF2B5EF4-FFF2-40B4-BE49-F238E27FC236}">
                <a16:creationId xmlns:a16="http://schemas.microsoft.com/office/drawing/2014/main" id="{AEAA36F8-8FE7-5BC3-0F40-53AE5685DF49}"/>
              </a:ext>
            </a:extLst>
          </p:cNvPr>
          <p:cNvSpPr>
            <a:spLocks noGrp="1"/>
          </p:cNvSpPr>
          <p:nvPr>
            <p:ph type="sldNum" sz="quarter" idx="5"/>
          </p:nvPr>
        </p:nvSpPr>
        <p:spPr/>
        <p:txBody>
          <a:bodyPr/>
          <a:lstStyle/>
          <a:p>
            <a:fld id="{A4C30909-26F0-4289-899B-FF4B6227DAC8}" type="slidenum">
              <a:rPr lang="en-US" smtClean="0"/>
              <a:t>20</a:t>
            </a:fld>
            <a:endParaRPr lang="en-US"/>
          </a:p>
        </p:txBody>
      </p:sp>
    </p:spTree>
    <p:extLst>
      <p:ext uri="{BB962C8B-B14F-4D97-AF65-F5344CB8AC3E}">
        <p14:creationId xmlns:p14="http://schemas.microsoft.com/office/powerpoint/2010/main" val="3550076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lists </a:t>
            </a:r>
            <a:r>
              <a:rPr lang="en-US" b="1" dirty="0"/>
              <a:t>ten key learning objectives</a:t>
            </a:r>
            <a:r>
              <a:rPr lang="en-US" dirty="0"/>
              <a:t> for the course. It’s a consolidated roadmap of the skills and knowledge students should acquire. Go through each objective briefly, ensuring students understand the terminology:</a:t>
            </a:r>
          </a:p>
          <a:p>
            <a:pPr marL="171450" lvl="0" indent="-171450">
              <a:buFont typeface="Arial" panose="020B0604020202020204" pitchFamily="34" charset="0"/>
              <a:buChar char="•"/>
            </a:pPr>
            <a:r>
              <a:rPr lang="en-US" dirty="0"/>
              <a:t>For </a:t>
            </a:r>
            <a:r>
              <a:rPr lang="en-US" i="1" dirty="0"/>
              <a:t>outcome-based BIM</a:t>
            </a:r>
            <a:r>
              <a:rPr lang="en-US" dirty="0"/>
              <a:t>, clarify that it means focusing on the desired </a:t>
            </a:r>
            <a:r>
              <a:rPr lang="en-US" b="1" dirty="0"/>
              <a:t>outcomes</a:t>
            </a:r>
            <a:r>
              <a:rPr lang="en-US" dirty="0"/>
              <a:t> (such as energy performance or occupant comfort) from the outset of a project, rather than just creating a building model and checking performance later. This approach is a recurring theme in the course.</a:t>
            </a:r>
          </a:p>
          <a:p>
            <a:pPr marL="171450" lvl="0" indent="-171450">
              <a:buFont typeface="Arial" panose="020B0604020202020204" pitchFamily="34" charset="0"/>
              <a:buChar char="•"/>
            </a:pPr>
            <a:r>
              <a:rPr lang="en-US" dirty="0"/>
              <a:t>When we say </a:t>
            </a:r>
            <a:r>
              <a:rPr lang="en-US" i="1" dirty="0"/>
              <a:t>use Forma and Insight</a:t>
            </a:r>
            <a:r>
              <a:rPr lang="en-US" dirty="0"/>
              <a:t>, stress that these tools will be used hands-on. Students will navigate Forma for site and conceptual design and use Insight (with Revit) for energy and carbon analysis. Mention that these are industry tools, so gaining familiarity with them is valuable for their careers.</a:t>
            </a:r>
            <a:endParaRPr lang="en-US" i="1" dirty="0"/>
          </a:p>
          <a:p>
            <a:pPr marL="171450" lvl="0" indent="-171450">
              <a:buFont typeface="Arial" panose="020B0604020202020204" pitchFamily="34" charset="0"/>
              <a:buChar char="•"/>
            </a:pPr>
            <a:r>
              <a:rPr lang="en-US" i="1" dirty="0"/>
              <a:t>Integrating Revit with Forma and Insight</a:t>
            </a:r>
            <a:r>
              <a:rPr lang="en-US" dirty="0"/>
              <a:t> means students will learn workflows to move data between platforms (for example, taking a massing from Forma into Revit, or exporting a Revit energy model to Insight). Assure them that step-by-step guidance will be provided.</a:t>
            </a:r>
          </a:p>
          <a:p>
            <a:pPr marL="171450" lvl="0" indent="-171450">
              <a:buFont typeface="Arial" panose="020B0604020202020204" pitchFamily="34" charset="0"/>
              <a:buChar char="•"/>
            </a:pPr>
            <a:r>
              <a:rPr lang="en-US" dirty="0"/>
              <a:t>The objectives about </a:t>
            </a:r>
            <a:r>
              <a:rPr lang="en-US" i="1" dirty="0"/>
              <a:t>environmental analysis (daylight, wind, etc.)</a:t>
            </a:r>
            <a:r>
              <a:rPr lang="en-US" dirty="0"/>
              <a:t> and </a:t>
            </a:r>
            <a:r>
              <a:rPr lang="en-US" i="1" dirty="0"/>
              <a:t>operational vs. embodied carbon</a:t>
            </a:r>
            <a:r>
              <a:rPr lang="en-US" dirty="0"/>
              <a:t> indicate the breadth of sustainability topics covered. Explain that the course doesn’t focus on just one aspect of green design – it spans </a:t>
            </a:r>
            <a:r>
              <a:rPr lang="en-US" b="1" dirty="0"/>
              <a:t>multiple performance factors</a:t>
            </a:r>
            <a:r>
              <a:rPr lang="en-US" dirty="0"/>
              <a:t> (lighting, climate comfort, energy, materials) because sustainable design is multi-faceted.</a:t>
            </a:r>
          </a:p>
          <a:p>
            <a:pPr marL="171450" lvl="0" indent="-171450">
              <a:buFont typeface="Arial" panose="020B0604020202020204" pitchFamily="34" charset="0"/>
              <a:buChar char="•"/>
            </a:pPr>
            <a:r>
              <a:rPr lang="en-US" dirty="0"/>
              <a:t>Emphasize the objective on </a:t>
            </a:r>
            <a:r>
              <a:rPr lang="en-US" i="1" dirty="0"/>
              <a:t>comparing design scenarios</a:t>
            </a:r>
            <a:r>
              <a:rPr lang="en-US" dirty="0"/>
              <a:t>. This is where the </a:t>
            </a:r>
            <a:r>
              <a:rPr lang="en-US" b="1" dirty="0"/>
              <a:t>“outcome-based” mindset</a:t>
            </a:r>
            <a:r>
              <a:rPr lang="en-US" dirty="0"/>
              <a:t> really comes in. Students will not only analyze one design, but also learn to compare alternatives using data, which is how real design decisions are made in practice (e.g., choose Scheme A vs. B based on which has lower energy use or better daylight).</a:t>
            </a:r>
          </a:p>
          <a:p>
            <a:pPr marL="171450" lvl="0" indent="-171450">
              <a:buFont typeface="Arial" panose="020B0604020202020204" pitchFamily="34" charset="0"/>
              <a:buChar char="•"/>
            </a:pPr>
            <a:r>
              <a:rPr lang="en-US" dirty="0"/>
              <a:t>Finally, the goal of </a:t>
            </a:r>
            <a:r>
              <a:rPr lang="en-US" i="1" dirty="0"/>
              <a:t>demonstrating outcomes</a:t>
            </a:r>
            <a:r>
              <a:rPr lang="en-US" dirty="0"/>
              <a:t> through a capstone means students will practice communicating their results. For instructors, this is a chance to remind students that technical analysis is only half the battle – being able to explain findings to clients or stakeholders is crucial. Encourage students to think of themselves as consultants who must justify design choices with evidence.</a:t>
            </a:r>
          </a:p>
          <a:p>
            <a:endParaRPr lang="en-US" dirty="0"/>
          </a:p>
          <a:p>
            <a:r>
              <a:rPr lang="en-US" dirty="0"/>
              <a:t>As a teaching tip, you might revisit these objectives at the end of each module (“Which objectives have we achieved so far?”) and again at the end of the course to show progress. This helps students see the value of each section in context of the overall goals.</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3</a:t>
            </a:fld>
            <a:endParaRPr lang="en-US"/>
          </a:p>
        </p:txBody>
      </p:sp>
    </p:spTree>
    <p:extLst>
      <p:ext uri="{BB962C8B-B14F-4D97-AF65-F5344CB8AC3E}">
        <p14:creationId xmlns:p14="http://schemas.microsoft.com/office/powerpoint/2010/main" val="3201812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Autodesk Forma’s integrated environmental analysis tools are among its most powerful features. Unlike traditional workflows that require exporting models into separate software, Forma embeds pre-calculated analysis right into the design environment. This integration saves time and ensures that sustainability considerations are not an afterthought but part of every design move.</a:t>
            </a:r>
          </a:p>
          <a:p>
            <a:endParaRPr lang="en-US" dirty="0"/>
          </a:p>
          <a:p>
            <a:r>
              <a:rPr lang="en-US" dirty="0"/>
              <a:t>Instructors should highlight that these tools—daylight, sun hours, wind, noise, and microclimate—enable early detection of challenges and opportunities. For example, daylight analysis may reveal overshadowed areas on a site, while noise analysis may show exposure from nearby traffic. The key message is that Forma makes performance data accessible to designers immediately, allowing them to iterate in real time rather than waiting for lengthy specialist reports.</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21</a:t>
            </a:fld>
            <a:endParaRPr lang="en-US"/>
          </a:p>
        </p:txBody>
      </p:sp>
    </p:spTree>
    <p:extLst>
      <p:ext uri="{BB962C8B-B14F-4D97-AF65-F5344CB8AC3E}">
        <p14:creationId xmlns:p14="http://schemas.microsoft.com/office/powerpoint/2010/main" val="37830635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 setup in Forma is more than just opening a blank canvas—it begins with real-world context. Designers select actual geographic sites, leveraging map-based tools to import topography, roads, and existing structures. The ability to remove or adjust existing elements ensures a clear foundation for new proposals.</a:t>
            </a:r>
          </a:p>
          <a:p>
            <a:endParaRPr lang="en-US" dirty="0"/>
          </a:p>
          <a:p>
            <a:r>
              <a:rPr lang="en-US" dirty="0"/>
              <a:t>One critical feature is the “Proposal” space. Instructors should stress that proposals are like sandboxes within a project, each containing different design options. This approach mirrors real-world practice, where multiple schemes are compared before a final decision. Teaching learners to use proposals effectively encourages iterative thinking and prepares them for professional workflows where multiple options must be tested and justified.</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22</a:t>
            </a:fld>
            <a:endParaRPr lang="en-US"/>
          </a:p>
        </p:txBody>
      </p:sp>
    </p:spTree>
    <p:extLst>
      <p:ext uri="{BB962C8B-B14F-4D97-AF65-F5344CB8AC3E}">
        <p14:creationId xmlns:p14="http://schemas.microsoft.com/office/powerpoint/2010/main" val="30984198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Massing studies form the backbone of early-stage design. In Forma, simple block models represent potential building volumes. What sets this apart is the automatic link between massing and contextual data—surrounding buildings, terrain, and infrastructure are always visible and measurable.</a:t>
            </a:r>
          </a:p>
          <a:p>
            <a:endParaRPr lang="en-US" dirty="0"/>
          </a:p>
          <a:p>
            <a:r>
              <a:rPr lang="en-US" dirty="0"/>
              <a:t>Instructors should emphasize how metrics like gross floor area (GFA) update in real time as forms are adjusted. This allows rapid feedback on whether a design meets programmatic requirements or complies with zoning constraints such as FAR. Encourage learners to think of massing studies not as abstract forms, but as testbeds for performance, feasibility, and compliance from day one.</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23</a:t>
            </a:fld>
            <a:endParaRPr lang="en-US"/>
          </a:p>
        </p:txBody>
      </p:sp>
    </p:spTree>
    <p:extLst>
      <p:ext uri="{BB962C8B-B14F-4D97-AF65-F5344CB8AC3E}">
        <p14:creationId xmlns:p14="http://schemas.microsoft.com/office/powerpoint/2010/main" val="19733690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Evaluating environmental performance during the conceptual phase is crucial. Forma empowers designers to test factors such as wind, daylight, and noise without requiring advanced simulations. These analyses guide form-making so that design is not just aesthetic but also responsive to environmental realities.</a:t>
            </a:r>
          </a:p>
          <a:p>
            <a:endParaRPr lang="en-US" dirty="0"/>
          </a:p>
          <a:p>
            <a:r>
              <a:rPr lang="en-US" dirty="0"/>
              <a:t>Instructors should stress that these evaluations are comparative, not absolute. The goal is to identify better and worse options early. For example, two massing options may perform similarly in daylight, but one may provide significantly better wind comfort. The role of the designer is to balance these competing factors in pursuit of a more resilient, livable design.</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24</a:t>
            </a:fld>
            <a:endParaRPr lang="en-US"/>
          </a:p>
        </p:txBody>
      </p:sp>
    </p:spTree>
    <p:extLst>
      <p:ext uri="{BB962C8B-B14F-4D97-AF65-F5344CB8AC3E}">
        <p14:creationId xmlns:p14="http://schemas.microsoft.com/office/powerpoint/2010/main" val="24494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Daylight access is one of the most important determinants of energy use and occupant health. Forma’s daylight and sun hour tools allow designers to see how orientation, massing, and surrounding context impact solar exposure. These simulations display patterns of sunlight across sites and façades, enabling optimization for both interior light quality and exterior shading.</a:t>
            </a:r>
          </a:p>
          <a:p>
            <a:endParaRPr lang="en-US" dirty="0"/>
          </a:p>
          <a:p>
            <a:r>
              <a:rPr lang="en-US" dirty="0"/>
              <a:t>Instructors should connect this analysis to real-world design impacts. For instance, maximizing daylight may reduce artificial lighting demand, but it could also increase cooling loads in hot climates. Students should learn that the goal is balance: providing enough natural light for comfort while mitigating glare and overheating.</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25</a:t>
            </a:fld>
            <a:endParaRPr lang="en-US"/>
          </a:p>
        </p:txBody>
      </p:sp>
    </p:spTree>
    <p:extLst>
      <p:ext uri="{BB962C8B-B14F-4D97-AF65-F5344CB8AC3E}">
        <p14:creationId xmlns:p14="http://schemas.microsoft.com/office/powerpoint/2010/main" val="15022691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Wind plays a critical role in outdoor comfort and building performance. Forma’s wind analysis tools visualize airflow patterns around massing, revealing both areas of pedestrian comfort and zones of excessive turbulence. The platform supports both rapid approximations and more detailed simulations.</a:t>
            </a:r>
          </a:p>
          <a:p>
            <a:endParaRPr lang="en-US" dirty="0"/>
          </a:p>
          <a:p>
            <a:r>
              <a:rPr lang="en-US" dirty="0"/>
              <a:t>Instructors should explain that orientation, setbacks, and building height can all influence wind comfort. In real practice, designers often adjust the shape of towers or introduce canopies to mitigate downdrafts. Learners should see wind analysis as an opportunity to improve both livability at the pedestrian scale and natural ventilation strategies for the building.</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26</a:t>
            </a:fld>
            <a:endParaRPr lang="en-US"/>
          </a:p>
        </p:txBody>
      </p:sp>
    </p:spTree>
    <p:extLst>
      <p:ext uri="{BB962C8B-B14F-4D97-AF65-F5344CB8AC3E}">
        <p14:creationId xmlns:p14="http://schemas.microsoft.com/office/powerpoint/2010/main" val="4082366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Microclimate analysis highlights localized conditions such as heat buildup and thermal comfort. Forma uses surface temperature and comfort indices like UTCI (Universal Thermal Climate Index) to show how terrain, orientation, and context create variations across a site.</a:t>
            </a:r>
          </a:p>
          <a:p>
            <a:endParaRPr lang="en-US" dirty="0"/>
          </a:p>
          <a:p>
            <a:r>
              <a:rPr lang="en-US" dirty="0"/>
              <a:t>Instructors should emphasize that this analysis supports design strategies like orienting plazas for shade, planting trees for cooling, or adjusting building placement to avoid heat islands. These decisions are not just about energy—they directly affect human comfort and usability of outdoor spaces. This reinforces the idea that sustainability is also about creating healthier, more livable environments.</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27</a:t>
            </a:fld>
            <a:endParaRPr lang="en-US"/>
          </a:p>
        </p:txBody>
      </p:sp>
    </p:spTree>
    <p:extLst>
      <p:ext uri="{BB962C8B-B14F-4D97-AF65-F5344CB8AC3E}">
        <p14:creationId xmlns:p14="http://schemas.microsoft.com/office/powerpoint/2010/main" val="15153092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Noise is often overlooked in early design, but it greatly impacts livability and user comfort. Forma’s noise analysis tools visualize decibel levels across a site, highlighting exposure from roads, transit, or other sources. Designers can then consider noise mitigation strategies as part of the massing process.</a:t>
            </a:r>
          </a:p>
          <a:p>
            <a:endParaRPr lang="en-US" dirty="0"/>
          </a:p>
          <a:p>
            <a:r>
              <a:rPr lang="en-US" dirty="0"/>
              <a:t>Instructors should stress that noise mitigation is not only technical but also programmatic. For example, residential uses should be placed away from noisy edges, while commercial or retail uses may tolerate higher exposure. Teaching this early helps learners see how environmental data informs spatial organization, not just form.</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28</a:t>
            </a:fld>
            <a:endParaRPr lang="en-US"/>
          </a:p>
        </p:txBody>
      </p:sp>
    </p:spTree>
    <p:extLst>
      <p:ext uri="{BB962C8B-B14F-4D97-AF65-F5344CB8AC3E}">
        <p14:creationId xmlns:p14="http://schemas.microsoft.com/office/powerpoint/2010/main" val="2385372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Forma is ideal for early exploration, detailed energy and carbon performance require deeper simulation. This is where Revit and Insight enter the workflow. Revit provides architectural geometry, while Insight runs </a:t>
            </a:r>
            <a:r>
              <a:rPr lang="en-US" dirty="0" err="1"/>
              <a:t>EnergyPlus</a:t>
            </a:r>
            <a:r>
              <a:rPr lang="en-US" dirty="0"/>
              <a:t>-based simulations to evaluate performance.</a:t>
            </a:r>
          </a:p>
          <a:p>
            <a:endParaRPr lang="en-US" dirty="0"/>
          </a:p>
          <a:p>
            <a:r>
              <a:rPr lang="en-US" dirty="0"/>
              <a:t>Instructors should highlight how this progression mirrors real practice. Forma answers “what if” questions quickly, while Insight provides rigorous, quantitative validation. By teaching this link, instructors prepare learners to move seamlessly between concept and detail, ensuring sustainability goals are carried through all phases.</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29</a:t>
            </a:fld>
            <a:endParaRPr lang="en-US"/>
          </a:p>
        </p:txBody>
      </p:sp>
    </p:spTree>
    <p:extLst>
      <p:ext uri="{BB962C8B-B14F-4D97-AF65-F5344CB8AC3E}">
        <p14:creationId xmlns:p14="http://schemas.microsoft.com/office/powerpoint/2010/main" val="38216254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Energy Analysis Models (EAMs) simplify architectural geometry into forms suitable for simulation. In Revit, EAMs can be generated from either conceptual massing or detailed models. This eliminates the need for designers to recreate geometry in separate software.</a:t>
            </a:r>
          </a:p>
          <a:p>
            <a:endParaRPr lang="en-US" dirty="0"/>
          </a:p>
          <a:p>
            <a:r>
              <a:rPr lang="en-US" dirty="0"/>
              <a:t>Instructors should stress that the simplification step is critical. Energy simulations require clean, closed volumes, not construction-level detail. Teaching learners how to prepare models properly for EAM generation avoids common pitfalls and ensures accurate analysis later in Insight.</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30</a:t>
            </a:fld>
            <a:endParaRPr lang="en-US"/>
          </a:p>
        </p:txBody>
      </p:sp>
    </p:spTree>
    <p:extLst>
      <p:ext uri="{BB962C8B-B14F-4D97-AF65-F5344CB8AC3E}">
        <p14:creationId xmlns:p14="http://schemas.microsoft.com/office/powerpoint/2010/main" val="3966963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Outcome-Based BIM:</a:t>
            </a:r>
            <a:r>
              <a:rPr lang="en-US" dirty="0"/>
              <a:t> Explain this with a simple example – say designing a building to achieve a target energy use (outcome) by iterating the model until that outcome is met. Contrast it with a more traditional approach (design first, then check if it meets energy code later). This term is foundational: the whole course is built around designing for outcomes.</a:t>
            </a:r>
          </a:p>
          <a:p>
            <a:endParaRPr lang="en-US" b="1" dirty="0"/>
          </a:p>
          <a:p>
            <a:r>
              <a:rPr lang="en-US" b="1" dirty="0"/>
              <a:t>Sustainability:</a:t>
            </a:r>
            <a:r>
              <a:rPr lang="en-US" dirty="0"/>
              <a:t> In context, emphasize it’s not a buzzword – it has practical implications in building design (mention LEED certifications, net-zero buildings, etc., as frameworks). Students may have varied backgrounds; ensure everyone understands why sustainability is critical in AEC (mention climate change, regulatory changes, or client demand for green buildings). As a tip, sometimes I ask students to volunteer definitions or examples of sustainable design they know – it engages them early.</a:t>
            </a:r>
          </a:p>
          <a:p>
            <a:endParaRPr lang="en-US" b="1" dirty="0"/>
          </a:p>
          <a:p>
            <a:r>
              <a:rPr lang="en-US" b="1" dirty="0"/>
              <a:t>Autodesk Forma / Revit / Insight:</a:t>
            </a:r>
            <a:r>
              <a:rPr lang="en-US" dirty="0"/>
              <a:t> These are the primary tools used. You could display their logos or interfaces. Make sure students understand the role of each: </a:t>
            </a:r>
            <a:r>
              <a:rPr lang="en-US" b="1" dirty="0"/>
              <a:t>Forma</a:t>
            </a:r>
            <a:r>
              <a:rPr lang="en-US" dirty="0"/>
              <a:t> for early stage (concept and site analysis), </a:t>
            </a:r>
            <a:r>
              <a:rPr lang="en-US" b="1" dirty="0"/>
              <a:t>Revit</a:t>
            </a:r>
            <a:r>
              <a:rPr lang="en-US" dirty="0"/>
              <a:t> for developing the design and preparing an analysis model, </a:t>
            </a:r>
            <a:r>
              <a:rPr lang="en-US" b="1" dirty="0"/>
              <a:t>Insight</a:t>
            </a:r>
            <a:r>
              <a:rPr lang="en-US" dirty="0"/>
              <a:t> for deep-dive performance simulation and results visualization. It’s like a workflow pipeline: Forma → Revit → Insight. If any students haven’t heard of Forma (it’s newer than Revit), reassure them it’s intuitive and we’ll cover it from basics.</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4</a:t>
            </a:fld>
            <a:endParaRPr lang="en-US"/>
          </a:p>
        </p:txBody>
      </p:sp>
    </p:spTree>
    <p:extLst>
      <p:ext uri="{BB962C8B-B14F-4D97-AF65-F5344CB8AC3E}">
        <p14:creationId xmlns:p14="http://schemas.microsoft.com/office/powerpoint/2010/main" val="4709879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Insight uses </a:t>
            </a:r>
            <a:r>
              <a:rPr lang="en-US" dirty="0" err="1"/>
              <a:t>EnergyPlus</a:t>
            </a:r>
            <a:r>
              <a:rPr lang="en-US" dirty="0"/>
              <a:t>, the industry-standard engine for building energy modeling, to simulate performance. Designers can assign HVAC systems, adjust envelope properties, and test how these factors influence overall energy use.</a:t>
            </a:r>
          </a:p>
          <a:p>
            <a:endParaRPr lang="en-US" dirty="0"/>
          </a:p>
          <a:p>
            <a:r>
              <a:rPr lang="en-US" dirty="0"/>
              <a:t>Instructors should highlight Energy Use Intensity (EUI) as a central metric. EUI expresses how much energy a building consumes per square foot or meter per year. This is the benchmark most often used in regulations and sustainability targets, such as the AIA 2030 Commitment. Emphasize that learners should be comfortable interpreting EUI results and connecting them to design strategies.</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31</a:t>
            </a:fld>
            <a:endParaRPr lang="en-US"/>
          </a:p>
        </p:txBody>
      </p:sp>
    </p:spTree>
    <p:extLst>
      <p:ext uri="{BB962C8B-B14F-4D97-AF65-F5344CB8AC3E}">
        <p14:creationId xmlns:p14="http://schemas.microsoft.com/office/powerpoint/2010/main" val="10599069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Operational carbon refers to emissions from building energy use over time. Insight makes these emissions visible, allowing designers to test how different strategies—such as upgrading insulation or choosing efficient HVAC—reduce long-term carbon impacts.</a:t>
            </a:r>
          </a:p>
          <a:p>
            <a:endParaRPr lang="en-US" dirty="0"/>
          </a:p>
          <a:p>
            <a:r>
              <a:rPr lang="en-US" dirty="0"/>
              <a:t>Instructors should frame this as the “running cost” of a building in climate terms. Unlike embodied carbon, which is a one-time cost during construction, operational carbon accumulates year after year. Stress that design decisions made now can lock in decades of emissions, underscoring the importance of early analysis.</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32</a:t>
            </a:fld>
            <a:endParaRPr lang="en-US"/>
          </a:p>
        </p:txBody>
      </p:sp>
    </p:spTree>
    <p:extLst>
      <p:ext uri="{BB962C8B-B14F-4D97-AF65-F5344CB8AC3E}">
        <p14:creationId xmlns:p14="http://schemas.microsoft.com/office/powerpoint/2010/main" val="1864210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Embodied carbon represents the emissions tied to materials and construction processes. Insight connects Revit model elements to databases like EC3, which provide carbon factors for different materials. This allows designers to estimate lifecycle impacts during design, not after construction.</a:t>
            </a:r>
          </a:p>
          <a:p>
            <a:endParaRPr lang="en-US" dirty="0"/>
          </a:p>
          <a:p>
            <a:r>
              <a:rPr lang="en-US" dirty="0"/>
              <a:t>Instructors should explain that embodied carbon is now a major focus of the industry. Materials such as concrete and steel are especially carbon-intensive, while alternatives like timber can dramatically reduce emissions. Encourage learners to think of embodied carbon as equally important as operational performance when evaluating sustainable design.</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33</a:t>
            </a:fld>
            <a:endParaRPr lang="en-US"/>
          </a:p>
        </p:txBody>
      </p:sp>
    </p:spTree>
    <p:extLst>
      <p:ext uri="{BB962C8B-B14F-4D97-AF65-F5344CB8AC3E}">
        <p14:creationId xmlns:p14="http://schemas.microsoft.com/office/powerpoint/2010/main" val="41741910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Insight’s Embodied Carbon Details view gives transparency into how materials are mapped and allows adjustments. Designers can test alternatives, compare construction summaries, and refine strategies to reduce impact.</a:t>
            </a:r>
          </a:p>
          <a:p>
            <a:endParaRPr lang="en-US" dirty="0"/>
          </a:p>
          <a:p>
            <a:r>
              <a:rPr lang="en-US" dirty="0"/>
              <a:t>Instructors should stress that this tool supports an iterative mindset. By exploring material substitutions—such as lower-carbon concrete mixes—learners can see how relatively small changes in specification can yield significant lifecycle benefits. Teaching this prepares them for material-conscious design practice.</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34</a:t>
            </a:fld>
            <a:endParaRPr lang="en-US"/>
          </a:p>
        </p:txBody>
      </p:sp>
    </p:spTree>
    <p:extLst>
      <p:ext uri="{BB962C8B-B14F-4D97-AF65-F5344CB8AC3E}">
        <p14:creationId xmlns:p14="http://schemas.microsoft.com/office/powerpoint/2010/main" val="26506842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41F11-3DCC-F55F-5303-6F85AEC421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CA9BAB-0A1D-49EB-D647-28BD89FF2F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C7395E-986E-1CF0-C47C-A59A668164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A56C5FD-C450-99D9-B583-A750A26C2BA9}"/>
              </a:ext>
            </a:extLst>
          </p:cNvPr>
          <p:cNvSpPr>
            <a:spLocks noGrp="1"/>
          </p:cNvSpPr>
          <p:nvPr>
            <p:ph type="sldNum" sz="quarter" idx="5"/>
          </p:nvPr>
        </p:nvSpPr>
        <p:spPr/>
        <p:txBody>
          <a:bodyPr/>
          <a:lstStyle/>
          <a:p>
            <a:fld id="{A4C30909-26F0-4289-899B-FF4B6227DAC8}" type="slidenum">
              <a:rPr lang="en-US" smtClean="0"/>
              <a:t>35</a:t>
            </a:fld>
            <a:endParaRPr lang="en-US"/>
          </a:p>
        </p:txBody>
      </p:sp>
    </p:spTree>
    <p:extLst>
      <p:ext uri="{BB962C8B-B14F-4D97-AF65-F5344CB8AC3E}">
        <p14:creationId xmlns:p14="http://schemas.microsoft.com/office/powerpoint/2010/main" val="1616039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Dashboards in Insight bring together energy and carbon data, allowing for scenario-based comparison. Designers can set targets, apply filters, and visualize trade-offs between competing performance factors.</a:t>
            </a:r>
          </a:p>
          <a:p>
            <a:endParaRPr lang="en-US" dirty="0"/>
          </a:p>
          <a:p>
            <a:r>
              <a:rPr lang="en-US" dirty="0"/>
              <a:t>Instructors should highlight that dashboards are also communication tools. They help convey complex technical results in a format that clients, peers, and stakeholders can understand. Teaching learners to build and interpret dashboards equips them to not just analyze performance but also advocate for sustainable decisions.</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36</a:t>
            </a:fld>
            <a:endParaRPr lang="en-US"/>
          </a:p>
        </p:txBody>
      </p:sp>
    </p:spTree>
    <p:extLst>
      <p:ext uri="{BB962C8B-B14F-4D97-AF65-F5344CB8AC3E}">
        <p14:creationId xmlns:p14="http://schemas.microsoft.com/office/powerpoint/2010/main" val="12833269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single design option typically excels in all performance categories. One scheme may offer strong daylight but weak noise mitigation, while another may balance carbon and comfort differently. Insight allows exploration of these trade-offs through scenario testing.</a:t>
            </a:r>
          </a:p>
          <a:p>
            <a:endParaRPr lang="en-US" dirty="0"/>
          </a:p>
          <a:p>
            <a:r>
              <a:rPr lang="en-US" dirty="0" err="1"/>
              <a:t>nstructors</a:t>
            </a:r>
            <a:r>
              <a:rPr lang="en-US" dirty="0"/>
              <a:t> should emphasize that design decision-making is about balance, not perfection. Learners should be encouraged to justify their choices, explaining why one scenario was prioritized over another. This prepares them for professional situations where stakeholders demand reasoning behind design recommendations.</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37</a:t>
            </a:fld>
            <a:endParaRPr lang="en-US"/>
          </a:p>
        </p:txBody>
      </p:sp>
    </p:spTree>
    <p:extLst>
      <p:ext uri="{BB962C8B-B14F-4D97-AF65-F5344CB8AC3E}">
        <p14:creationId xmlns:p14="http://schemas.microsoft.com/office/powerpoint/2010/main" val="2084350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Energy Analysis Model (EAM):</a:t>
            </a:r>
            <a:r>
              <a:rPr lang="en-US" dirty="0"/>
              <a:t> Some students might have done energy modeling in other software; explain that Revit automatically creating an EAM is a huge convenience. It spares them from re-modeling the building in a separate tool for energy analysis. Mention that EAMs can come from a simple mass or a full building model – we’ll see both cases.</a:t>
            </a:r>
          </a:p>
        </p:txBody>
      </p:sp>
      <p:sp>
        <p:nvSpPr>
          <p:cNvPr id="4" name="Slide Number Placeholder 3"/>
          <p:cNvSpPr>
            <a:spLocks noGrp="1"/>
          </p:cNvSpPr>
          <p:nvPr>
            <p:ph type="sldNum" sz="quarter" idx="5"/>
          </p:nvPr>
        </p:nvSpPr>
        <p:spPr/>
        <p:txBody>
          <a:bodyPr/>
          <a:lstStyle/>
          <a:p>
            <a:fld id="{A4C30909-26F0-4289-899B-FF4B6227DAC8}" type="slidenum">
              <a:rPr lang="en-US" smtClean="0"/>
              <a:t>5</a:t>
            </a:fld>
            <a:endParaRPr lang="en-US"/>
          </a:p>
        </p:txBody>
      </p:sp>
    </p:spTree>
    <p:extLst>
      <p:ext uri="{BB962C8B-B14F-4D97-AF65-F5344CB8AC3E}">
        <p14:creationId xmlns:p14="http://schemas.microsoft.com/office/powerpoint/2010/main" val="2279854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Operational vs. Embodied Carbon:</a:t>
            </a:r>
            <a:r>
              <a:rPr lang="en-US" dirty="0"/>
              <a:t> Students may not initially know the difference. You can say: </a:t>
            </a:r>
            <a:r>
              <a:rPr lang="en-US" i="1" dirty="0"/>
              <a:t>Operational carbon</a:t>
            </a:r>
            <a:r>
              <a:rPr lang="en-US" dirty="0"/>
              <a:t> is like the utility bills and emissions from running the building over years, whereas </a:t>
            </a:r>
            <a:r>
              <a:rPr lang="en-US" i="1" dirty="0"/>
              <a:t>embodied carbon</a:t>
            </a:r>
            <a:r>
              <a:rPr lang="en-US" dirty="0"/>
              <a:t> is “hidden” emissions locked into the building’s materials from day one. It’s useful to note that as architects improve operational performance (via better insulation, solar panels, etc.), embodied carbon’s importance in the total footprint grows. So both are crucial.</a:t>
            </a:r>
          </a:p>
        </p:txBody>
      </p:sp>
      <p:sp>
        <p:nvSpPr>
          <p:cNvPr id="4" name="Slide Number Placeholder 3"/>
          <p:cNvSpPr>
            <a:spLocks noGrp="1"/>
          </p:cNvSpPr>
          <p:nvPr>
            <p:ph type="sldNum" sz="quarter" idx="5"/>
          </p:nvPr>
        </p:nvSpPr>
        <p:spPr/>
        <p:txBody>
          <a:bodyPr/>
          <a:lstStyle/>
          <a:p>
            <a:fld id="{A4C30909-26F0-4289-899B-FF4B6227DAC8}" type="slidenum">
              <a:rPr lang="en-US" smtClean="0"/>
              <a:t>6</a:t>
            </a:fld>
            <a:endParaRPr lang="en-US"/>
          </a:p>
        </p:txBody>
      </p:sp>
    </p:spTree>
    <p:extLst>
      <p:ext uri="{BB962C8B-B14F-4D97-AF65-F5344CB8AC3E}">
        <p14:creationId xmlns:p14="http://schemas.microsoft.com/office/powerpoint/2010/main" val="4183827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Performance-Driven Design:</a:t>
            </a:r>
            <a:r>
              <a:rPr lang="en-US" dirty="0"/>
              <a:t> Encourage thinking of design as a loop: design, analyze, tweak, and repeat. If students have done studio projects, ask if they’ve used analysis tools to shape their designs or if they mostly relied on intuition. This course will give them concrete analysis skills to inform their design intuition.</a:t>
            </a:r>
          </a:p>
          <a:p>
            <a:endParaRPr lang="en-US" b="1" dirty="0"/>
          </a:p>
          <a:p>
            <a:r>
              <a:rPr lang="en-US" b="1" dirty="0"/>
              <a:t>Microclimate:</a:t>
            </a:r>
            <a:r>
              <a:rPr lang="en-US" dirty="0"/>
              <a:t> Make sure they grasp that even before you build anything, a site has conditions (like prevailing winds or shade from adjacent buildings). Explain how </a:t>
            </a:r>
            <a:r>
              <a:rPr lang="en-US" i="1" dirty="0"/>
              <a:t>Forma’s microclimate analysis</a:t>
            </a:r>
            <a:r>
              <a:rPr lang="en-US" dirty="0"/>
              <a:t> can show, for example, that the north end of the site is usually cooler and windier (maybe needing windbreaks or a different landscape design). This term is a good example of the nuanced analysis we can do now that wasn’t feasible early in design even a few years ago.</a:t>
            </a:r>
          </a:p>
          <a:p>
            <a:endParaRPr lang="en-US" dirty="0"/>
          </a:p>
        </p:txBody>
      </p:sp>
      <p:sp>
        <p:nvSpPr>
          <p:cNvPr id="4" name="Slide Number Placeholder 3"/>
          <p:cNvSpPr>
            <a:spLocks noGrp="1"/>
          </p:cNvSpPr>
          <p:nvPr>
            <p:ph type="sldNum" sz="quarter" idx="5"/>
          </p:nvPr>
        </p:nvSpPr>
        <p:spPr/>
        <p:txBody>
          <a:bodyPr/>
          <a:lstStyle/>
          <a:p>
            <a:fld id="{A4C30909-26F0-4289-899B-FF4B6227DAC8}" type="slidenum">
              <a:rPr lang="en-US" smtClean="0"/>
              <a:t>7</a:t>
            </a:fld>
            <a:endParaRPr lang="en-US"/>
          </a:p>
        </p:txBody>
      </p:sp>
    </p:spTree>
    <p:extLst>
      <p:ext uri="{BB962C8B-B14F-4D97-AF65-F5344CB8AC3E}">
        <p14:creationId xmlns:p14="http://schemas.microsoft.com/office/powerpoint/2010/main" val="1116007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A633EA-6FE2-8797-98F6-A50EF4CD23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D715DA-FD5C-8DB3-3FA6-D87C3CC642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CD0031-0F9D-860A-FAFD-1934D6E76DB7}"/>
              </a:ext>
            </a:extLst>
          </p:cNvPr>
          <p:cNvSpPr>
            <a:spLocks noGrp="1"/>
          </p:cNvSpPr>
          <p:nvPr>
            <p:ph type="body" idx="1"/>
          </p:nvPr>
        </p:nvSpPr>
        <p:spPr/>
        <p:txBody>
          <a:bodyPr/>
          <a:lstStyle/>
          <a:p>
            <a:r>
              <a:rPr lang="en-US" dirty="0"/>
              <a:t>The Getting Stated section is all about </a:t>
            </a:r>
            <a:r>
              <a:rPr lang="en-US" b="1" dirty="0"/>
              <a:t>setting students up for success</a:t>
            </a:r>
            <a:r>
              <a:rPr lang="en-US" dirty="0"/>
              <a:t>. On this slide, clarify how the course will run and what students need to do first:</a:t>
            </a:r>
          </a:p>
          <a:p>
            <a:pPr marL="171450" indent="-171450">
              <a:buFont typeface="Arial" panose="020B0604020202020204" pitchFamily="34" charset="0"/>
              <a:buChar char="•"/>
            </a:pPr>
            <a:r>
              <a:rPr lang="en-US" dirty="0"/>
              <a:t>Emphasize the importance of the </a:t>
            </a:r>
            <a:r>
              <a:rPr lang="en-US" b="1" dirty="0"/>
              <a:t>course resources</a:t>
            </a:r>
            <a:r>
              <a:rPr lang="en-US" dirty="0"/>
              <a:t>. In the instructor guide (or course intro text), students are instructed to download a ZIP file with all necessary files. As an instructor, you might show them where to find this file (if this is a live class, perhaps provide a link or have it pre-downloaded). Explain that it contains things like a Revit project file and a PDF of the Forma sample model details. These resources allow students to follow along with exactly the same scenario that the course demonstrates.</a:t>
            </a:r>
          </a:p>
          <a:p>
            <a:pPr marL="171450" indent="-171450">
              <a:buFont typeface="Arial" panose="020B0604020202020204" pitchFamily="34" charset="0"/>
              <a:buChar char="•"/>
            </a:pPr>
            <a:r>
              <a:rPr lang="en-US" dirty="0"/>
              <a:t>Outline the </a:t>
            </a:r>
            <a:r>
              <a:rPr lang="en-US" b="1" dirty="0"/>
              <a:t>structure of the modules</a:t>
            </a:r>
            <a:r>
              <a:rPr lang="en-US" dirty="0"/>
              <a:t>: Getting Started module (intro/setup), Module 1 (concepts of outcome-based BIM &amp; sustainability), Module 2 (Autodesk Forma), Module 3 (environmental analysis in Forma), Module 4 (Revit &amp; Insight for performance), and then the Capstone. It helps to list these so students see the progression. This manages expectations – for example, if they are eager to jump into software, they’ll know Module 2 is Forma, Module 4 is Revit/Insight.</a:t>
            </a:r>
          </a:p>
          <a:p>
            <a:pPr marL="171450" indent="-171450">
              <a:buFont typeface="Arial" panose="020B0604020202020204" pitchFamily="34" charset="0"/>
              <a:buChar char="•"/>
            </a:pPr>
            <a:r>
              <a:rPr lang="en-US" dirty="0"/>
              <a:t>Mention the </a:t>
            </a:r>
            <a:r>
              <a:rPr lang="en-US" b="1" dirty="0"/>
              <a:t>time commitment</a:t>
            </a:r>
            <a:r>
              <a:rPr lang="en-US" dirty="0"/>
              <a:t> per module as given (Setup ~15 min, Module 1 ~30 min, etc., up to Module 3 and 4 ~1 hour each). This gives learners an idea of pacing. If you’re teaching in a semester, you might align modules to weeks or class sessions.</a:t>
            </a:r>
          </a:p>
          <a:p>
            <a:pPr marL="171450" indent="-171450">
              <a:buFont typeface="Arial" panose="020B0604020202020204" pitchFamily="34" charset="0"/>
              <a:buChar char="•"/>
            </a:pPr>
            <a:r>
              <a:rPr lang="en-US" dirty="0"/>
              <a:t>For </a:t>
            </a:r>
            <a:r>
              <a:rPr lang="en-US" b="1" dirty="0"/>
              <a:t>course completion and certification</a:t>
            </a:r>
            <a:r>
              <a:rPr lang="en-US" dirty="0"/>
              <a:t>, clarify the requirements: completing videos, quizzes, and especially the capstone project. Let them know this is not just a passive course; there are assessments and a final project. This can motivate them to stay engaged. If taught in a class, you might adapt the quizzes or the capstone into graded assignments. To receive a Course </a:t>
            </a:r>
            <a:r>
              <a:rPr lang="en-US" dirty="0" err="1"/>
              <a:t>Competion</a:t>
            </a:r>
            <a:r>
              <a:rPr lang="en-US" dirty="0"/>
              <a:t> at Autodesk, the student needs to pass the final test with a score of 75% </a:t>
            </a:r>
            <a:r>
              <a:rPr lang="en-US"/>
              <a:t>or better.</a:t>
            </a:r>
            <a:endParaRPr lang="en-US" dirty="0"/>
          </a:p>
          <a:p>
            <a:pPr marL="171450" indent="-171450">
              <a:buFont typeface="Arial" panose="020B0604020202020204" pitchFamily="34" charset="0"/>
              <a:buChar char="•"/>
            </a:pPr>
            <a:r>
              <a:rPr lang="en-US" dirty="0"/>
              <a:t>A teaching tip: Some students might try to skip software setup or think they can just watch without doing the exercises. Stress that installing and using the software is </a:t>
            </a:r>
            <a:r>
              <a:rPr lang="en-US" b="1" dirty="0"/>
              <a:t>integral</a:t>
            </a:r>
            <a:r>
              <a:rPr lang="en-US" dirty="0"/>
              <a:t>. Encourage them to treat this like a lab course – theory and practice go hand in hand. If possible, ensure everyone has the software access sorted out in the Getting Started module itself (it saves a lot of frustration later if someone discovers they can’t install something on the eve of Module 2’s exercise). We’ll address software specifics on the next slide.</a:t>
            </a:r>
          </a:p>
          <a:p>
            <a:endParaRPr lang="en-US" dirty="0"/>
          </a:p>
          <a:p>
            <a:r>
              <a:rPr lang="en-US" dirty="0"/>
              <a:t>Finally, foster an open atmosphere: invite questions about how the course works. New instructors can share how they plan to support students (office hours, discussion forums, etc.). The goal here is to remove any logistical barriers so that from Module 1 onward, everyone can focus on learning the content.</a:t>
            </a:r>
          </a:p>
          <a:p>
            <a:endParaRPr lang="en-US" dirty="0"/>
          </a:p>
        </p:txBody>
      </p:sp>
      <p:sp>
        <p:nvSpPr>
          <p:cNvPr id="4" name="Slide Number Placeholder 3">
            <a:extLst>
              <a:ext uri="{FF2B5EF4-FFF2-40B4-BE49-F238E27FC236}">
                <a16:creationId xmlns:a16="http://schemas.microsoft.com/office/drawing/2014/main" id="{B38EEEFE-2F17-9FDA-221C-A39376482FC4}"/>
              </a:ext>
            </a:extLst>
          </p:cNvPr>
          <p:cNvSpPr>
            <a:spLocks noGrp="1"/>
          </p:cNvSpPr>
          <p:nvPr>
            <p:ph type="sldNum" sz="quarter" idx="5"/>
          </p:nvPr>
        </p:nvSpPr>
        <p:spPr/>
        <p:txBody>
          <a:bodyPr/>
          <a:lstStyle/>
          <a:p>
            <a:fld id="{A4C30909-26F0-4289-899B-FF4B6227DAC8}" type="slidenum">
              <a:rPr lang="en-US" smtClean="0"/>
              <a:t>8</a:t>
            </a:fld>
            <a:endParaRPr lang="en-US"/>
          </a:p>
        </p:txBody>
      </p:sp>
    </p:spTree>
    <p:extLst>
      <p:ext uri="{BB962C8B-B14F-4D97-AF65-F5344CB8AC3E}">
        <p14:creationId xmlns:p14="http://schemas.microsoft.com/office/powerpoint/2010/main" val="1959097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32AEA-9811-76AD-155F-E540C629AD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E99C76-1866-7CDC-6B9A-CFAC9F2186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8567BF-CA0C-61E1-D18C-3B5FF9E2A964}"/>
              </a:ext>
            </a:extLst>
          </p:cNvPr>
          <p:cNvSpPr>
            <a:spLocks noGrp="1"/>
          </p:cNvSpPr>
          <p:nvPr>
            <p:ph type="body" idx="1"/>
          </p:nvPr>
        </p:nvSpPr>
        <p:spPr/>
        <p:txBody>
          <a:bodyPr/>
          <a:lstStyle/>
          <a:p>
            <a:r>
              <a:rPr lang="en-US" dirty="0"/>
              <a:t>On this slide, we dive into the </a:t>
            </a:r>
            <a:r>
              <a:rPr lang="en-US" b="1" dirty="0"/>
              <a:t>software requirements and setup instructions</a:t>
            </a:r>
            <a:r>
              <a:rPr lang="en-US" dirty="0"/>
              <a:t>. Many students might be new to one or more of these tools, so step-by-step guidance is crucial:</a:t>
            </a:r>
          </a:p>
          <a:p>
            <a:pPr marL="171450" indent="-171450">
              <a:buFont typeface="Arial" panose="020B0604020202020204" pitchFamily="34" charset="0"/>
              <a:buChar char="•"/>
            </a:pPr>
            <a:r>
              <a:rPr lang="en-US" b="1" dirty="0"/>
              <a:t>Autodesk Forma:</a:t>
            </a:r>
            <a:r>
              <a:rPr lang="en-US" dirty="0"/>
              <a:t> Explain that Forma is entirely online – no installation needed, which is convenient. However, accessing Forma typically requires an Autodesk account with Forma enabled. If the course or institution has provided access (for example, an instructor might invite students to a Forma “hub” for the class), ensure students have followed that process. If not, let them know they can use Autodesk’s educational access or a free trial. A tip: if you’re in a live setting, have students attempt to log in to Forma at this point to confirm they can get in. Forma’s interface will be introduced later, but at least verify access now.</a:t>
            </a:r>
          </a:p>
          <a:p>
            <a:pPr marL="171450" indent="-171450">
              <a:buFont typeface="Arial" panose="020B0604020202020204" pitchFamily="34" charset="0"/>
              <a:buChar char="•"/>
            </a:pPr>
            <a:r>
              <a:rPr lang="en-US" b="1" dirty="0"/>
              <a:t>Autodesk Revit:</a:t>
            </a:r>
            <a:r>
              <a:rPr lang="en-US" dirty="0"/>
              <a:t> Provide clarity on versions. The outline notes the course materials are in Revit 2025 format, since that’s widely available to students. If a student has Revit 2026, the files should upgrade. The files will not open if the Revit version is 2024 or prior. Encourage students to install via the Autodesk Education site if they haven’t (which usually grants a one-year license for free). Mention any large download size or install time so they aren’t caught off guard. It’s best if Revit is installed and tested </a:t>
            </a:r>
            <a:r>
              <a:rPr lang="en-US" i="1" dirty="0"/>
              <a:t>before</a:t>
            </a:r>
            <a:r>
              <a:rPr lang="en-US" dirty="0"/>
              <a:t> reaching Module 4 – ideally now. Suggest they open Revit and ensure it runs on their machine.</a:t>
            </a:r>
          </a:p>
          <a:p>
            <a:pPr marL="171450" indent="-171450">
              <a:buFont typeface="Arial" panose="020B0604020202020204" pitchFamily="34" charset="0"/>
              <a:buChar char="•"/>
            </a:pPr>
            <a:r>
              <a:rPr lang="en-US" b="1" dirty="0"/>
              <a:t>Insight:</a:t>
            </a:r>
            <a:r>
              <a:rPr lang="en-US" dirty="0"/>
              <a:t> Clarify that what we call “Insight” is essentially a cloud service that’s part of Autodesk’s analysis tools. In Revit 2025/2026, the Insight functionality for energy analysis is integrated (for example, using the “Analyze Energy Model” or “Optimize” buttons sends data to Insight). If they have an Autodesk account for Revit, they likely have access to Insight by default for the trial/educational period. No separate software icon will appear on their computer for Insight; it’ll be accessed via Revit or a web dashboard when results are ready. This might confuse some, so explaining the workflow now helps: </a:t>
            </a:r>
            <a:r>
              <a:rPr lang="en-US" i="1" dirty="0"/>
              <a:t>Revit (uploads model) → Insight (cloud simulation) → results on web dashboards.</a:t>
            </a:r>
            <a:r>
              <a:rPr lang="en-US" dirty="0"/>
              <a:t> Reassure them we’ll cover exactly how to do this in Module 4.</a:t>
            </a:r>
          </a:p>
          <a:p>
            <a:pPr marL="171450" indent="-171450">
              <a:buFont typeface="Arial" panose="020B0604020202020204" pitchFamily="34" charset="0"/>
              <a:buChar char="•"/>
            </a:pPr>
            <a:r>
              <a:rPr lang="en-US" b="1" dirty="0"/>
              <a:t>Troubleshooting &amp; Preparation:</a:t>
            </a:r>
            <a:r>
              <a:rPr lang="en-US" dirty="0"/>
              <a:t> Advise students to check their system specs. Revit is heavy; if someone’s computer struggles, maybe arrange campus lab access or use lower detail models. For Forma, any modern browser works, but Chrome is recommended by Autodesk typically. If a student can’t run Revit on their Mac (common issue), mention options like Bootcamp, Parallels, or use of a lab computer – these logistical issues are easier handled upfront.</a:t>
            </a:r>
          </a:p>
          <a:p>
            <a:pPr marL="171450" indent="-171450">
              <a:buFont typeface="Arial" panose="020B0604020202020204" pitchFamily="34" charset="0"/>
              <a:buChar char="•"/>
            </a:pPr>
            <a:r>
              <a:rPr lang="en-US" dirty="0"/>
              <a:t>As an instructor, you might share Autodesk’s resource links: “Get Autodesk Forma” and “Download Revit” pages. In a slide or handout, listing those URLs or steps can be helpful. Encourage students not to wait until the night before an assignment to install these tools.</a:t>
            </a:r>
          </a:p>
          <a:p>
            <a:pPr marL="171450" indent="-171450">
              <a:buFont typeface="Arial" panose="020B0604020202020204" pitchFamily="34" charset="0"/>
              <a:buChar char="•"/>
            </a:pPr>
            <a:r>
              <a:rPr lang="en-US" b="1" dirty="0"/>
              <a:t>Hub Access Tip:</a:t>
            </a:r>
            <a:r>
              <a:rPr lang="en-US" dirty="0"/>
              <a:t> If you as the instructor set up a Forma hub, remind students to accept the invitation. Forma hubs allow you to share projects easily. It’s optional but can enrich a classroom scenario (e.g., the instructor pre-loaded the Austin site model for everyone in a shared hub).</a:t>
            </a:r>
          </a:p>
          <a:p>
            <a:pPr marL="171450" indent="-171450">
              <a:buFont typeface="Arial" panose="020B0604020202020204" pitchFamily="34" charset="0"/>
              <a:buChar char="•"/>
            </a:pPr>
            <a:r>
              <a:rPr lang="en-US" dirty="0"/>
              <a:t>This slide is somewhat procedural, so keep the tone helpful. Invite students to ask if they’re unsure about their setup. It might save a lot of time later to resolve any access issues now.</a:t>
            </a:r>
          </a:p>
          <a:p>
            <a:endParaRPr lang="en-US" dirty="0"/>
          </a:p>
        </p:txBody>
      </p:sp>
      <p:sp>
        <p:nvSpPr>
          <p:cNvPr id="4" name="Slide Number Placeholder 3">
            <a:extLst>
              <a:ext uri="{FF2B5EF4-FFF2-40B4-BE49-F238E27FC236}">
                <a16:creationId xmlns:a16="http://schemas.microsoft.com/office/drawing/2014/main" id="{A00C6560-18FA-FA52-0507-AF6F5F8AC196}"/>
              </a:ext>
            </a:extLst>
          </p:cNvPr>
          <p:cNvSpPr>
            <a:spLocks noGrp="1"/>
          </p:cNvSpPr>
          <p:nvPr>
            <p:ph type="sldNum" sz="quarter" idx="5"/>
          </p:nvPr>
        </p:nvSpPr>
        <p:spPr/>
        <p:txBody>
          <a:bodyPr/>
          <a:lstStyle/>
          <a:p>
            <a:fld id="{A4C30909-26F0-4289-899B-FF4B6227DAC8}" type="slidenum">
              <a:rPr lang="en-US" smtClean="0"/>
              <a:t>9</a:t>
            </a:fld>
            <a:endParaRPr lang="en-US"/>
          </a:p>
        </p:txBody>
      </p:sp>
    </p:spTree>
    <p:extLst>
      <p:ext uri="{BB962C8B-B14F-4D97-AF65-F5344CB8AC3E}">
        <p14:creationId xmlns:p14="http://schemas.microsoft.com/office/powerpoint/2010/main" val="1483556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2EBFA-9BF9-A67E-6F9D-0242800CE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B283AE-A8A6-7E72-E646-B488BFCDE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373B83-20D4-85DE-6154-F4D0F2158A66}"/>
              </a:ext>
            </a:extLst>
          </p:cNvPr>
          <p:cNvSpPr>
            <a:spLocks noGrp="1"/>
          </p:cNvSpPr>
          <p:nvPr>
            <p:ph type="body" idx="1"/>
          </p:nvPr>
        </p:nvSpPr>
        <p:spPr/>
        <p:txBody>
          <a:bodyPr/>
          <a:lstStyle/>
          <a:p>
            <a:r>
              <a:rPr lang="en-US" dirty="0"/>
              <a:t>Module 1 kicks off the conceptual foundation. Here, you’ll want to clarify </a:t>
            </a:r>
            <a:r>
              <a:rPr lang="en-US" b="1" dirty="0"/>
              <a:t>what “outcome-based BIM” actually means</a:t>
            </a:r>
            <a:r>
              <a:rPr lang="en-US" dirty="0"/>
              <a:t> and why it’s significant:</a:t>
            </a:r>
          </a:p>
          <a:p>
            <a:pPr marL="171450" indent="-171450">
              <a:buFont typeface="Arial" panose="020B0604020202020204" pitchFamily="34" charset="0"/>
              <a:buChar char="•"/>
            </a:pPr>
            <a:r>
              <a:rPr lang="en-US" dirty="0"/>
              <a:t>Start by defining outcome-based design in your own words: It’s design </a:t>
            </a:r>
            <a:r>
              <a:rPr lang="en-US" b="1" dirty="0"/>
              <a:t>for a purpose</a:t>
            </a:r>
            <a:r>
              <a:rPr lang="en-US" dirty="0"/>
              <a:t>, guided by quantifiable outcomes. Traditional design often prioritizes form or function first and checks performance later (if at all). Outcome-based flips this by saying, “Decide what performance you want, and let that guide the form.” For instance, if the outcome is a building that uses 50% less energy than code, that goal will influence orientation, massing, materials from day one.</a:t>
            </a:r>
          </a:p>
          <a:p>
            <a:pPr marL="171450" indent="-171450">
              <a:buFont typeface="Arial" panose="020B0604020202020204" pitchFamily="34" charset="0"/>
              <a:buChar char="•"/>
            </a:pPr>
            <a:r>
              <a:rPr lang="en-US" dirty="0"/>
              <a:t>The slide mentions </a:t>
            </a:r>
            <a:r>
              <a:rPr lang="en-US" i="1" dirty="0"/>
              <a:t>fast feedback loops</a:t>
            </a:r>
            <a:r>
              <a:rPr lang="en-US" dirty="0"/>
              <a:t>. Illustrate this with an example: In Autodesk Forma, if a student moves a building mass, they immediately see changes in sun exposure or wind flow. This instant feedback is what makes outcome-based BIM practical – it’s not a week-long analysis for each change, it’s seconds. Tell the class this is a game-changer: it enables trying many ideas quickly and learning from data which idea performs best.</a:t>
            </a:r>
          </a:p>
          <a:p>
            <a:pPr marL="171450" indent="-171450">
              <a:buFont typeface="Arial" panose="020B0604020202020204" pitchFamily="34" charset="0"/>
              <a:buChar char="•"/>
            </a:pPr>
            <a:r>
              <a:rPr lang="en-US" dirty="0"/>
              <a:t>Emphasize </a:t>
            </a:r>
            <a:r>
              <a:rPr lang="en-US" i="1" dirty="0"/>
              <a:t>data-driven workflow</a:t>
            </a:r>
            <a:r>
              <a:rPr lang="en-US" dirty="0"/>
              <a:t>. Some students might not be used to using data in creative design. You can liken it to a “scientific method” in design – you have a hypothesis (e.g., “if I make the building taller and narrower, daylight access improves”), then the tools give you data to confirm or refute that, and you adjust accordingly. This doesn’t kill creativity; in fact, it can inspire new design moves that they wouldn’t have considered without the data.</a:t>
            </a:r>
          </a:p>
          <a:p>
            <a:pPr marL="171450" indent="-171450">
              <a:buFont typeface="Arial" panose="020B0604020202020204" pitchFamily="34" charset="0"/>
              <a:buChar char="•"/>
            </a:pPr>
            <a:r>
              <a:rPr lang="en-US" dirty="0"/>
              <a:t>The point about </a:t>
            </a:r>
            <a:r>
              <a:rPr lang="en-US" b="1" dirty="0"/>
              <a:t>comparing approaches</a:t>
            </a:r>
            <a:r>
              <a:rPr lang="en-US" dirty="0"/>
              <a:t> is worth underscoring. You could draw a simple timeline on the board:</a:t>
            </a:r>
          </a:p>
          <a:p>
            <a:pPr marL="628650" lvl="1" indent="-171450">
              <a:buFont typeface="Arial" panose="020B0604020202020204" pitchFamily="34" charset="0"/>
              <a:buChar char="•"/>
            </a:pPr>
            <a:r>
              <a:rPr lang="en-US" i="1" dirty="0"/>
              <a:t>Traditional:</a:t>
            </a:r>
            <a:r>
              <a:rPr lang="en-US" dirty="0"/>
              <a:t> Design → Analyze (at end) → Find problems late.</a:t>
            </a:r>
          </a:p>
          <a:p>
            <a:pPr marL="628650" lvl="1" indent="-171450">
              <a:buFont typeface="Arial" panose="020B0604020202020204" pitchFamily="34" charset="0"/>
              <a:buChar char="•"/>
            </a:pPr>
            <a:r>
              <a:rPr lang="en-US" i="1" dirty="0"/>
              <a:t>Outcome-based:</a:t>
            </a:r>
            <a:r>
              <a:rPr lang="en-US" dirty="0"/>
              <a:t> Initial goals → Design and Analyze (iteratively, throughout) → Achieve goals by design’s end.</a:t>
            </a:r>
            <a:br>
              <a:rPr lang="en-US" dirty="0"/>
            </a:br>
            <a:r>
              <a:rPr lang="en-US" dirty="0"/>
              <a:t>Explain that outcome-based BIM often requires a cultural shift in firms (people, process, tech). But in this course, they’ll get a taste of working this way individually.</a:t>
            </a:r>
          </a:p>
          <a:p>
            <a:pPr marL="171450" indent="-171450">
              <a:buFont typeface="Arial" panose="020B0604020202020204" pitchFamily="34" charset="0"/>
              <a:buChar char="•"/>
            </a:pPr>
            <a:r>
              <a:rPr lang="en-US" dirty="0"/>
              <a:t>Teaching tip: Engage students by asking if any have worked on projects where they had to meet a specific performance target. Perhaps a previous class had a daylight requirement or a LEED project. Discuss how they approached it and how that could have been different with integrated tools. This connects theory to their experience.</a:t>
            </a:r>
          </a:p>
          <a:p>
            <a:endParaRPr lang="en-US" dirty="0"/>
          </a:p>
          <a:p>
            <a:r>
              <a:rPr lang="en-US" dirty="0"/>
              <a:t>Finally, reassure them that the next slides will break down some fundamentals (like why sustainability is important – providing context for outcome-based goals) before we jump into software. Outcome-based BIM might sound abstract now, but emphasize that by the end of the module, they’ll see concrete examples of it in action.</a:t>
            </a:r>
          </a:p>
          <a:p>
            <a:endParaRPr lang="en-US" dirty="0"/>
          </a:p>
        </p:txBody>
      </p:sp>
      <p:sp>
        <p:nvSpPr>
          <p:cNvPr id="4" name="Slide Number Placeholder 3">
            <a:extLst>
              <a:ext uri="{FF2B5EF4-FFF2-40B4-BE49-F238E27FC236}">
                <a16:creationId xmlns:a16="http://schemas.microsoft.com/office/drawing/2014/main" id="{4917D447-BD29-C5F2-B013-F472EE6CF43E}"/>
              </a:ext>
            </a:extLst>
          </p:cNvPr>
          <p:cNvSpPr>
            <a:spLocks noGrp="1"/>
          </p:cNvSpPr>
          <p:nvPr>
            <p:ph type="sldNum" sz="quarter" idx="5"/>
          </p:nvPr>
        </p:nvSpPr>
        <p:spPr/>
        <p:txBody>
          <a:bodyPr/>
          <a:lstStyle/>
          <a:p>
            <a:fld id="{A4C30909-26F0-4289-899B-FF4B6227DAC8}" type="slidenum">
              <a:rPr lang="en-US" smtClean="0"/>
              <a:t>10</a:t>
            </a:fld>
            <a:endParaRPr lang="en-US"/>
          </a:p>
        </p:txBody>
      </p:sp>
    </p:spTree>
    <p:extLst>
      <p:ext uri="{BB962C8B-B14F-4D97-AF65-F5344CB8AC3E}">
        <p14:creationId xmlns:p14="http://schemas.microsoft.com/office/powerpoint/2010/main" val="14318466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4017735" y="17237"/>
            <a:ext cx="5143500" cy="5109029"/>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66713" y="371385"/>
            <a:ext cx="1491112" cy="152887"/>
          </a:xfrm>
          <a:prstGeom prst="rect">
            <a:avLst/>
          </a:prstGeom>
        </p:spPr>
      </p:pic>
      <p:sp>
        <p:nvSpPr>
          <p:cNvPr id="3" name="Subtitle 2"/>
          <p:cNvSpPr>
            <a:spLocks noGrp="1"/>
          </p:cNvSpPr>
          <p:nvPr>
            <p:ph type="subTitle" idx="1" hasCustomPrompt="1"/>
          </p:nvPr>
        </p:nvSpPr>
        <p:spPr>
          <a:xfrm>
            <a:off x="366712" y="2982693"/>
            <a:ext cx="5514975" cy="249299"/>
          </a:xfrm>
        </p:spPr>
        <p:txBody>
          <a:bodyPr>
            <a:spAutoFit/>
          </a:bodyPr>
          <a:lstStyle>
            <a:lvl1pPr marL="0" indent="0" algn="l">
              <a:lnSpc>
                <a:spcPct val="90000"/>
              </a:lnSpc>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66712" y="4253137"/>
            <a:ext cx="3840482" cy="215444"/>
          </a:xfrm>
        </p:spPr>
        <p:txBody>
          <a:bodyPr wrap="square">
            <a:spAutoFit/>
          </a:bodyPr>
          <a:lstStyle>
            <a:lvl1pPr marL="0" indent="0">
              <a:buNone/>
              <a:defRPr sz="14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66712" y="4466324"/>
            <a:ext cx="3840482" cy="169277"/>
          </a:xfrm>
        </p:spPr>
        <p:txBody>
          <a:bodyPr wrap="square">
            <a:spAutoFit/>
          </a:bodyPr>
          <a:lstStyle>
            <a:lvl1pPr marL="0" indent="0">
              <a:buNone/>
              <a:defRPr sz="11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184150" y="4857750"/>
            <a:ext cx="8807452" cy="152400"/>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65000"/>
                  </a:schemeClr>
                </a:solidFill>
              </a:rPr>
              <a:t>© </a:t>
            </a:r>
            <a:fld id="{A7A55D6C-1CDB-4CD7-AAA2-9D100ECD57F0}" type="datetimeyyyy">
              <a:rPr lang="en-US" sz="600" smtClean="0">
                <a:solidFill>
                  <a:schemeClr val="bg1">
                    <a:lumMod val="65000"/>
                  </a:schemeClr>
                </a:solidFill>
              </a:rPr>
              <a:t>2025</a:t>
            </a:fld>
            <a:r>
              <a:rPr lang="en-US" sz="6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368490" y="1183487"/>
            <a:ext cx="6237287" cy="1677382"/>
          </a:xfrm>
        </p:spPr>
        <p:txBody>
          <a:bodyPr anchor="b"/>
          <a:lstStyle>
            <a:lvl1pPr>
              <a:defRPr sz="4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368490" y="1188720"/>
            <a:ext cx="4070160"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4705352" y="1198644"/>
            <a:ext cx="4070349" cy="3579096"/>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4703763" y="4593074"/>
            <a:ext cx="4071938" cy="184666"/>
          </a:xfrm>
        </p:spPr>
        <p:txBody>
          <a:bodyPr wrap="square" lIns="73152" tIns="45720" rIns="73152" bIns="45720" anchor="b">
            <a:spAutoFit/>
          </a:bodyPr>
          <a:lstStyle>
            <a:lvl1pPr marL="0" indent="0">
              <a:buNone/>
              <a:defRPr sz="6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368490" y="365760"/>
            <a:ext cx="5513198" cy="398571"/>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368490" y="779463"/>
            <a:ext cx="5513198"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368490" y="1188720"/>
            <a:ext cx="5513198"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84150" y="4857750"/>
            <a:ext cx="5697538" cy="1524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6157913" y="0"/>
            <a:ext cx="2986087" cy="51435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6342062" y="4917817"/>
            <a:ext cx="2617787" cy="92333"/>
          </a:xfrm>
        </p:spPr>
        <p:txBody>
          <a:bodyPr wrap="square" lIns="0" tIns="0" rIns="0" bIns="0" anchor="b">
            <a:spAutoFit/>
          </a:bodyPr>
          <a:lstStyle>
            <a:lvl1pPr marL="0" indent="0" algn="l">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367602" y="365760"/>
            <a:ext cx="4072636" cy="398571"/>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367602" y="779463"/>
            <a:ext cx="4072636"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367602" y="1188720"/>
            <a:ext cx="4072636"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6713" y="4857750"/>
            <a:ext cx="4071937" cy="1524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4703763" y="0"/>
            <a:ext cx="4438650" cy="51435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4887120" y="4917817"/>
            <a:ext cx="4071144"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3263201" y="365760"/>
            <a:ext cx="5513198" cy="398571"/>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3263201" y="779463"/>
            <a:ext cx="5513198"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3263201" y="1188720"/>
            <a:ext cx="5513198"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6343650" y="4857750"/>
            <a:ext cx="2614613" cy="1524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2986087" cy="51435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183357" y="4917817"/>
            <a:ext cx="2613818"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4703763" y="365760"/>
            <a:ext cx="4072636" cy="398571"/>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4703763" y="779463"/>
            <a:ext cx="4072636"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4703763" y="1188720"/>
            <a:ext cx="4072636"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6343650" y="4857750"/>
            <a:ext cx="2614613" cy="1524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4438650" cy="51435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183357" y="4917817"/>
            <a:ext cx="4071144"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4572000" y="0"/>
            <a:ext cx="4572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 name="Title 1"/>
          <p:cNvSpPr>
            <a:spLocks noGrp="1"/>
          </p:cNvSpPr>
          <p:nvPr>
            <p:ph type="title"/>
          </p:nvPr>
        </p:nvSpPr>
        <p:spPr>
          <a:xfrm>
            <a:off x="368490" y="365760"/>
            <a:ext cx="3835210" cy="313163"/>
          </a:xfrm>
        </p:spPr>
        <p:txBody>
          <a:bodyPr/>
          <a:lstStyle>
            <a:lvl1pPr>
              <a:defRPr sz="22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368490" y="1188720"/>
            <a:ext cx="3835210"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4940300" y="365760"/>
            <a:ext cx="3835400" cy="313163"/>
          </a:xfrm>
        </p:spPr>
        <p:txBody>
          <a:bodyPr vert="horz" wrap="square" lIns="0" tIns="0" rIns="0" bIns="0" rtlCol="0" anchor="t" anchorCtr="0">
            <a:spAutoFit/>
          </a:bodyPr>
          <a:lstStyle>
            <a:lvl1pPr marL="0" indent="0">
              <a:buNone/>
              <a:defRPr lang="en-US" sz="2200" b="1" i="0" dirty="0" smtClean="0">
                <a:solidFill>
                  <a:schemeClr val="bg1"/>
                </a:solidFill>
                <a:latin typeface="+mj-lt"/>
                <a:ea typeface="+mj-ea"/>
                <a:cs typeface="+mj-cs"/>
              </a:defRPr>
            </a:lvl1pPr>
            <a:lvl2pPr>
              <a:defRPr lang="en-US" sz="1800" dirty="0" smtClean="0"/>
            </a:lvl2pPr>
            <a:lvl3pPr>
              <a:defRPr lang="en-US" sz="1800" dirty="0" smtClean="0"/>
            </a:lvl3pPr>
            <a:lvl4pPr>
              <a:defRPr lang="en-US" sz="1800" dirty="0" smtClean="0"/>
            </a:lvl4pPr>
            <a:lvl5pPr>
              <a:defRPr lang="en-US" sz="1800" dirty="0"/>
            </a:lvl5pPr>
          </a:lstStyle>
          <a:p>
            <a:pPr marL="114300" lvl="0" indent="-3429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4940302" y="1188720"/>
            <a:ext cx="3835398" cy="358902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4703763" y="4857750"/>
            <a:ext cx="4254500" cy="152400"/>
          </a:xfrm>
        </p:spPr>
        <p:txBody>
          <a:bodyPr/>
          <a:lstStyle/>
          <a:p>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368490" y="779463"/>
            <a:ext cx="8407020" cy="246221"/>
          </a:xfrm>
        </p:spPr>
        <p:txBody>
          <a:bodyPr wrap="square" tIns="0">
            <a:spAutoFit/>
          </a:bodyPr>
          <a:lstStyle>
            <a:lvl1pPr marL="0" indent="0">
              <a:buNone/>
              <a:defRPr sz="16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366713" y="857503"/>
            <a:ext cx="8410574" cy="3432395"/>
          </a:xfrm>
        </p:spPr>
        <p:txBody>
          <a:bodyPr anchor="ctr">
            <a:normAutofit/>
          </a:bodyPr>
          <a:lstStyle>
            <a:lvl1pPr algn="ctr">
              <a:defRPr sz="66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366713" y="857503"/>
            <a:ext cx="8410574" cy="3432395"/>
          </a:xfrm>
        </p:spPr>
        <p:txBody>
          <a:bodyPr anchor="ctr">
            <a:normAutofit/>
          </a:bodyPr>
          <a:lstStyle>
            <a:lvl1pPr algn="ctr">
              <a:defRPr sz="66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9144000" cy="51435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7822503" y="365125"/>
            <a:ext cx="951697" cy="65088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dirty="0"/>
          </a:p>
        </p:txBody>
      </p:sp>
      <p:sp>
        <p:nvSpPr>
          <p:cNvPr id="2" name="Title 1"/>
          <p:cNvSpPr>
            <a:spLocks noGrp="1"/>
          </p:cNvSpPr>
          <p:nvPr>
            <p:ph type="title"/>
          </p:nvPr>
        </p:nvSpPr>
        <p:spPr>
          <a:xfrm>
            <a:off x="3086100" y="1746504"/>
            <a:ext cx="5688100" cy="1108800"/>
          </a:xfrm>
        </p:spPr>
        <p:txBody>
          <a:bodyPr anchor="b"/>
          <a:lstStyle>
            <a:lvl1pPr>
              <a:lnSpc>
                <a:spcPct val="90000"/>
              </a:lnSpc>
              <a:defRPr sz="4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3086100" y="2979151"/>
            <a:ext cx="5689600" cy="249299"/>
          </a:xfrm>
        </p:spPr>
        <p:txBody>
          <a:bodyPr>
            <a:spAutoFit/>
          </a:bodyPr>
          <a:lstStyle>
            <a:lvl1pPr marL="0" indent="0">
              <a:lnSpc>
                <a:spcPct val="90000"/>
              </a:lnSpc>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9144000" cy="51435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186590" y="4917817"/>
            <a:ext cx="4385410" cy="92333"/>
          </a:xfrm>
        </p:spPr>
        <p:txBody>
          <a:bodyPr wrap="square" lIns="0" tIns="0" rIns="0" bIns="0" anchor="b">
            <a:spAutoFit/>
          </a:bodyPr>
          <a:lstStyle>
            <a:lvl1pPr marL="0" indent="0" algn="l">
              <a:buNone/>
              <a:defRPr sz="6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9144000" cy="51435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366713" y="857503"/>
            <a:ext cx="8410574" cy="3432395"/>
          </a:xfrm>
        </p:spPr>
        <p:txBody>
          <a:bodyPr anchor="ctr">
            <a:normAutofit/>
          </a:bodyPr>
          <a:lstStyle>
            <a:lvl1pPr algn="ctr">
              <a:defRPr sz="66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366713" y="857503"/>
            <a:ext cx="8410574" cy="3432395"/>
          </a:xfrm>
        </p:spPr>
        <p:txBody>
          <a:bodyPr anchor="ctr">
            <a:normAutofit/>
          </a:bodyPr>
          <a:lstStyle>
            <a:lvl1pPr algn="ctr">
              <a:defRPr sz="66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9144000" cy="51435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183356" y="4917817"/>
            <a:ext cx="4255293" cy="92333"/>
          </a:xfrm>
        </p:spPr>
        <p:txBody>
          <a:bodyPr wrap="square" lIns="0" tIns="0" rIns="0" bIns="0" anchor="b">
            <a:spAutoFit/>
          </a:bodyPr>
          <a:lstStyle>
            <a:lvl1pPr marL="0" indent="0">
              <a:buNone/>
              <a:defRPr sz="6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184150" y="4498811"/>
            <a:ext cx="8775700" cy="187325"/>
          </a:xfrm>
        </p:spPr>
        <p:txBody>
          <a:bodyPr anchor="b">
            <a:noAutofit/>
          </a:bodyPr>
          <a:lstStyle>
            <a:lvl1pPr marL="0" indent="0">
              <a:buNone/>
              <a:defRPr lang="en-US" sz="6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184150" y="4705350"/>
            <a:ext cx="8775702" cy="304800"/>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300"/>
              </a:spcBef>
            </a:pPr>
            <a:r>
              <a:rPr lang="en-US" sz="600" dirty="0">
                <a:solidFill>
                  <a:schemeClr val="bg1">
                    <a:lumMod val="65000"/>
                  </a:schemeClr>
                </a:solidFill>
              </a:rPr>
              <a:t>© </a:t>
            </a:r>
            <a:fld id="{D7685BFE-E355-4955-A651-C86618A915FB}" type="datetimeyyyy">
              <a:rPr lang="en-US" sz="600" smtClean="0">
                <a:solidFill>
                  <a:schemeClr val="bg1">
                    <a:lumMod val="65000"/>
                  </a:schemeClr>
                </a:solidFill>
              </a:rPr>
              <a:t>2025</a:t>
            </a:fld>
            <a:r>
              <a:rPr lang="en-US" sz="600" dirty="0">
                <a:solidFill>
                  <a:schemeClr val="bg1">
                    <a:lumMod val="65000"/>
                  </a:schemeClr>
                </a:solidFill>
              </a:rPr>
              <a:t> Autodesk. All rights reserved.</a:t>
            </a:r>
          </a:p>
        </p:txBody>
      </p:sp>
      <p:pic>
        <p:nvPicPr>
          <p:cNvPr id="2" name="Graphic 1">
            <a:extLst>
              <a:ext uri="{FF2B5EF4-FFF2-40B4-BE49-F238E27FC236}">
                <a16:creationId xmlns:a16="http://schemas.microsoft.com/office/drawing/2014/main" id="{5ABAE5F2-A9B0-4FDE-3A7B-77F6C28AB32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618838" y="1656717"/>
            <a:ext cx="5906324" cy="1830066"/>
          </a:xfrm>
          <a:prstGeom prst="rect">
            <a:avLst/>
          </a:prstGeom>
        </p:spPr>
      </p:pic>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4017733" y="17236"/>
            <a:ext cx="5143502" cy="5109029"/>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66713" y="371385"/>
            <a:ext cx="1491112" cy="152887"/>
          </a:xfrm>
          <a:prstGeom prst="rect">
            <a:avLst/>
          </a:prstGeom>
        </p:spPr>
      </p:pic>
      <p:sp>
        <p:nvSpPr>
          <p:cNvPr id="3" name="Subtitle 2"/>
          <p:cNvSpPr>
            <a:spLocks noGrp="1"/>
          </p:cNvSpPr>
          <p:nvPr>
            <p:ph type="subTitle" idx="1" hasCustomPrompt="1"/>
          </p:nvPr>
        </p:nvSpPr>
        <p:spPr>
          <a:xfrm>
            <a:off x="366713" y="2982693"/>
            <a:ext cx="5514975" cy="249299"/>
          </a:xfrm>
        </p:spPr>
        <p:txBody>
          <a:bodyPr>
            <a:spAutoFit/>
          </a:bodyPr>
          <a:lstStyle>
            <a:lvl1pPr marL="0" indent="0" algn="l">
              <a:lnSpc>
                <a:spcPct val="90000"/>
              </a:lnSpc>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66712" y="4253137"/>
            <a:ext cx="3840482" cy="215444"/>
          </a:xfrm>
        </p:spPr>
        <p:txBody>
          <a:bodyPr wrap="square">
            <a:spAutoFit/>
          </a:bodyPr>
          <a:lstStyle>
            <a:lvl1pPr marL="0" indent="0">
              <a:buNone/>
              <a:defRPr sz="14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66712" y="4466324"/>
            <a:ext cx="3840482" cy="169277"/>
          </a:xfrm>
        </p:spPr>
        <p:txBody>
          <a:bodyPr wrap="square">
            <a:spAutoFit/>
          </a:bodyPr>
          <a:lstStyle>
            <a:lvl1pPr marL="0" indent="0">
              <a:buNone/>
              <a:defRPr sz="11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184150" y="4857750"/>
            <a:ext cx="8807452" cy="152400"/>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65000"/>
                  </a:schemeClr>
                </a:solidFill>
              </a:rPr>
              <a:t>© </a:t>
            </a:r>
            <a:fld id="{0BFED481-ECBD-4516-A99F-C010FA71F182}" type="datetimeyyyy">
              <a:rPr lang="en-US" sz="600" smtClean="0">
                <a:solidFill>
                  <a:schemeClr val="bg1">
                    <a:lumMod val="65000"/>
                  </a:schemeClr>
                </a:solidFill>
              </a:rPr>
              <a:t>2025</a:t>
            </a:fld>
            <a:r>
              <a:rPr lang="en-US" sz="6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368490" y="1183487"/>
            <a:ext cx="6237287" cy="1677382"/>
          </a:xfrm>
        </p:spPr>
        <p:txBody>
          <a:bodyPr anchor="b"/>
          <a:lstStyle>
            <a:lvl1pPr>
              <a:defRPr sz="4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4572000" cy="51435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7822503" y="365125"/>
            <a:ext cx="951697" cy="65088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dirty="0"/>
          </a:p>
        </p:txBody>
      </p:sp>
      <p:sp>
        <p:nvSpPr>
          <p:cNvPr id="2" name="Title 1"/>
          <p:cNvSpPr>
            <a:spLocks noGrp="1"/>
          </p:cNvSpPr>
          <p:nvPr>
            <p:ph type="title"/>
          </p:nvPr>
        </p:nvSpPr>
        <p:spPr>
          <a:xfrm>
            <a:off x="3086100" y="1746504"/>
            <a:ext cx="5688100" cy="1123384"/>
          </a:xfrm>
        </p:spPr>
        <p:txBody>
          <a:bodyPr anchor="b"/>
          <a:lstStyle>
            <a:lvl1pPr>
              <a:lnSpc>
                <a:spcPct val="90000"/>
              </a:lnSpc>
              <a:defRPr sz="4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3086100" y="2979151"/>
            <a:ext cx="5689600" cy="249299"/>
          </a:xfrm>
        </p:spPr>
        <p:txBody>
          <a:bodyPr>
            <a:spAutoFit/>
          </a:bodyPr>
          <a:lstStyle>
            <a:lvl1pPr marL="0" indent="0">
              <a:lnSpc>
                <a:spcPct val="90000"/>
              </a:lnSpc>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9144000" cy="51435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9144000" cy="51435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1941479" y="3680107"/>
            <a:ext cx="13176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7458101" y="365125"/>
            <a:ext cx="1317600" cy="135096"/>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366747" y="1870076"/>
            <a:ext cx="1316100" cy="900112"/>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4572000" y="4923935"/>
            <a:ext cx="4385410" cy="92333"/>
          </a:xfrm>
        </p:spPr>
        <p:txBody>
          <a:bodyPr wrap="square" lIns="0" tIns="0" rIns="0" bIns="0" anchor="b">
            <a:spAutoFit/>
          </a:bodyPr>
          <a:lstStyle>
            <a:lvl1pPr marL="0" indent="0" algn="r">
              <a:buNone/>
              <a:defRPr sz="6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1941479" y="2961602"/>
            <a:ext cx="6834221" cy="249299"/>
          </a:xfrm>
        </p:spPr>
        <p:txBody>
          <a:bodyPr vert="horz" wrap="square" lIns="0" tIns="0" rIns="0" bIns="0" rtlCol="0">
            <a:spAutoFit/>
          </a:bodyPr>
          <a:lstStyle>
            <a:lvl1pPr marL="0" indent="0">
              <a:buNone/>
              <a:defRPr lang="en-US" sz="1800" dirty="0"/>
            </a:lvl1pPr>
          </a:lstStyle>
          <a:p>
            <a:pPr marL="228600" marR="0" lvl="0" indent="-228600" algn="l" defTabSz="685800" rtl="0" eaLnBrk="1" fontAlgn="auto" latinLnBrk="0" hangingPunct="1">
              <a:lnSpc>
                <a:spcPct val="90000"/>
              </a:lnSpc>
              <a:spcBef>
                <a:spcPts val="2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1941479" y="3898203"/>
            <a:ext cx="3840482" cy="215444"/>
          </a:xfrm>
        </p:spPr>
        <p:txBody>
          <a:bodyPr wrap="square">
            <a:spAutoFit/>
          </a:bodyPr>
          <a:lstStyle>
            <a:lvl1pPr marL="0" indent="0">
              <a:buNone/>
              <a:defRPr sz="14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1941479" y="4111390"/>
            <a:ext cx="3840482" cy="169277"/>
          </a:xfrm>
        </p:spPr>
        <p:txBody>
          <a:bodyPr wrap="square">
            <a:spAutoFit/>
          </a:bodyPr>
          <a:lstStyle>
            <a:lvl1pPr marL="0" indent="0">
              <a:buNone/>
              <a:defRPr sz="11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184150" y="4736637"/>
            <a:ext cx="4386263" cy="1524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184150" y="4863868"/>
            <a:ext cx="4386263" cy="152400"/>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50000"/>
                  </a:schemeClr>
                </a:solidFill>
              </a:rPr>
              <a:t>© </a:t>
            </a:r>
            <a:fld id="{EAD5FACD-C283-4FF3-BBD1-122C8E24DE05}" type="datetimeyyyy">
              <a:rPr lang="en-US" sz="600" smtClean="0">
                <a:solidFill>
                  <a:schemeClr val="bg1">
                    <a:lumMod val="50000"/>
                  </a:schemeClr>
                </a:solidFill>
              </a:rPr>
              <a:t>2025</a:t>
            </a:fld>
            <a:r>
              <a:rPr lang="en-US" sz="6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1941479" y="1756442"/>
            <a:ext cx="6834220" cy="1108800"/>
          </a:xfrm>
        </p:spPr>
        <p:txBody>
          <a:bodyPr anchor="b"/>
          <a:lstStyle>
            <a:lvl1pPr>
              <a:lnSpc>
                <a:spcPct val="90000"/>
              </a:lnSpc>
              <a:defRPr sz="4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9144000" cy="51435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9144000" cy="51435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7822503" y="365125"/>
            <a:ext cx="951697" cy="65088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186590" y="4917817"/>
            <a:ext cx="4385410" cy="92333"/>
          </a:xfrm>
        </p:spPr>
        <p:txBody>
          <a:bodyPr wrap="square" lIns="0" tIns="0" rIns="0" bIns="0" anchor="b">
            <a:spAutoFit/>
          </a:bodyPr>
          <a:lstStyle>
            <a:lvl1pPr marL="0" indent="0" algn="l">
              <a:buNone/>
              <a:defRPr sz="6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737395" y="2972006"/>
            <a:ext cx="5689600" cy="249299"/>
          </a:xfrm>
        </p:spPr>
        <p:txBody>
          <a:bodyPr>
            <a:spAutoFit/>
          </a:bodyPr>
          <a:lstStyle>
            <a:lvl1pPr marL="0" indent="0">
              <a:lnSpc>
                <a:spcPct val="90000"/>
              </a:lnSpc>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737395" y="1764875"/>
            <a:ext cx="6834220" cy="1108800"/>
          </a:xfrm>
        </p:spPr>
        <p:txBody>
          <a:bodyPr anchor="b"/>
          <a:lstStyle>
            <a:lvl1pPr>
              <a:lnSpc>
                <a:spcPct val="90000"/>
              </a:lnSpc>
              <a:defRPr sz="4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368490" y="1188720"/>
            <a:ext cx="8407020"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368490" y="779463"/>
            <a:ext cx="8407020" cy="246221"/>
          </a:xfrm>
        </p:spPr>
        <p:txBody>
          <a:bodyPr wrap="square" tIns="0">
            <a:spAutoFit/>
          </a:bodyPr>
          <a:lstStyle>
            <a:lvl1pPr marL="0" indent="0">
              <a:buNone/>
              <a:defRPr sz="16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368490" y="1188720"/>
            <a:ext cx="8407020"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368490" y="1188720"/>
            <a:ext cx="4070160"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4705540" y="1188720"/>
            <a:ext cx="4070160" cy="35890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1512" userDrawn="1">
          <p15:clr>
            <a:srgbClr val="FDE53C"/>
          </p15:clr>
        </p15:guide>
        <p15:guide id="4" pos="2796" userDrawn="1">
          <p15:clr>
            <a:srgbClr val="FDE53C"/>
          </p15:clr>
        </p15:guide>
        <p15:guide id="5" pos="2963" userDrawn="1">
          <p15:clr>
            <a:srgbClr val="FDE53C"/>
          </p15:clr>
        </p15:guide>
        <p15:guide id="6" pos="4245" userDrawn="1">
          <p15:clr>
            <a:srgbClr val="FDE53C"/>
          </p15:clr>
        </p15:guide>
        <p15:guide id="12" pos="1967" userDrawn="1">
          <p15:clr>
            <a:srgbClr val="5ACBF0"/>
          </p15:clr>
        </p15:guide>
        <p15:guide id="16" pos="3792" userDrawn="1">
          <p15:clr>
            <a:srgbClr val="5ACBF0"/>
          </p15:clr>
        </p15:guide>
        <p15:guide id="19" pos="1880" userDrawn="1">
          <p15:clr>
            <a:srgbClr val="5ACBF0"/>
          </p15:clr>
        </p15:guide>
        <p15:guide id="20" pos="2054" userDrawn="1">
          <p15:clr>
            <a:srgbClr val="5ACBF0"/>
          </p15:clr>
        </p15:guide>
        <p15:guide id="21" pos="3879" userDrawn="1">
          <p15:clr>
            <a:srgbClr val="5ACBF0"/>
          </p15:clr>
        </p15:guide>
        <p15:guide id="22" pos="3705" userDrawn="1">
          <p15:clr>
            <a:srgbClr val="5ACBF0"/>
          </p15:clr>
        </p15:guide>
        <p15:guide id="23" pos="1599" userDrawn="1">
          <p15:clr>
            <a:srgbClr val="FDE53C"/>
          </p15:clr>
        </p15:guide>
        <p15:guide id="24" pos="1425" userDrawn="1">
          <p15:clr>
            <a:srgbClr val="FDE53C"/>
          </p15:clr>
        </p15:guide>
        <p15:guide id="25" pos="4334" userDrawn="1">
          <p15:clr>
            <a:srgbClr val="FDE53C"/>
          </p15:clr>
        </p15:guide>
        <p15:guide id="26" pos="416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8490" y="365760"/>
            <a:ext cx="8407020" cy="398571"/>
          </a:xfrm>
          <a:prstGeom prst="rect">
            <a:avLst/>
          </a:prstGeom>
        </p:spPr>
        <p:txBody>
          <a:bodyPr vert="horz" wrap="square" lIns="0" tIns="0" rIns="0" bIns="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368490" y="1188720"/>
            <a:ext cx="8407020" cy="358902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4572000" y="4857750"/>
            <a:ext cx="4386263" cy="152400"/>
          </a:xfrm>
          <a:prstGeom prst="rect">
            <a:avLst/>
          </a:prstGeom>
        </p:spPr>
        <p:txBody>
          <a:bodyPr vert="horz" lIns="0" tIns="0" rIns="0" bIns="0" rtlCol="0" anchor="b"/>
          <a:lstStyle>
            <a:lvl1pPr algn="r">
              <a:defRPr sz="600">
                <a:solidFill>
                  <a:schemeClr val="bg1">
                    <a:lumMod val="65000"/>
                  </a:schemeClr>
                </a:solidFill>
              </a:defRPr>
            </a:lvl1pPr>
          </a:lstStyle>
          <a:p>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685800" rtl="0" eaLnBrk="1" latinLnBrk="0" hangingPunct="1">
        <a:lnSpc>
          <a:spcPct val="90000"/>
        </a:lnSpc>
        <a:spcBef>
          <a:spcPct val="0"/>
        </a:spcBef>
        <a:buNone/>
        <a:defRPr sz="2800" b="1" i="0" kern="1200">
          <a:solidFill>
            <a:schemeClr val="tx1"/>
          </a:solidFill>
          <a:latin typeface="+mj-lt"/>
          <a:ea typeface="+mj-ea"/>
          <a:cs typeface="+mj-cs"/>
        </a:defRPr>
      </a:lvl1pPr>
    </p:titleStyle>
    <p:bodyStyle>
      <a:lvl1pPr marL="228600" indent="-228600" algn="l" defTabSz="685800" rtl="0" eaLnBrk="1" latinLnBrk="0" hangingPunct="1">
        <a:lnSpc>
          <a:spcPct val="100000"/>
        </a:lnSpc>
        <a:spcBef>
          <a:spcPts val="2000"/>
        </a:spcBef>
        <a:buClr>
          <a:schemeClr val="tx2"/>
        </a:buClr>
        <a:buFont typeface="Wingdings 2" panose="05020102010507070707" pitchFamily="18" charset="2"/>
        <a:buChar char=""/>
        <a:defRPr sz="1600" kern="1200">
          <a:solidFill>
            <a:schemeClr val="tx1"/>
          </a:solidFill>
          <a:latin typeface="+mn-lt"/>
          <a:ea typeface="+mn-ea"/>
          <a:cs typeface="+mn-cs"/>
        </a:defRPr>
      </a:lvl1pPr>
      <a:lvl2pPr marL="460375" indent="-231775" algn="l" defTabSz="685800" rtl="0" eaLnBrk="1" latinLnBrk="0" hangingPunct="1">
        <a:lnSpc>
          <a:spcPct val="100000"/>
        </a:lnSpc>
        <a:spcBef>
          <a:spcPts val="800"/>
        </a:spcBef>
        <a:buClr>
          <a:schemeClr val="tx2"/>
        </a:buClr>
        <a:buFont typeface="Courier New" panose="02070309020205020404" pitchFamily="49" charset="0"/>
        <a:buChar char="o"/>
        <a:defRPr sz="1400" kern="1200">
          <a:solidFill>
            <a:schemeClr val="tx1"/>
          </a:solidFill>
          <a:latin typeface="+mn-lt"/>
          <a:ea typeface="+mn-ea"/>
          <a:cs typeface="+mn-cs"/>
        </a:defRPr>
      </a:lvl2pPr>
      <a:lvl3pPr marL="628650" indent="-171450" algn="l" defTabSz="6858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3pPr>
      <a:lvl4pPr marL="857250" indent="-171450" algn="l" defTabSz="685800" rtl="0" eaLnBrk="1" latinLnBrk="0" hangingPunct="1">
        <a:lnSpc>
          <a:spcPct val="100000"/>
        </a:lnSpc>
        <a:spcBef>
          <a:spcPts val="500"/>
        </a:spcBef>
        <a:buClr>
          <a:schemeClr val="tx2"/>
        </a:buClr>
        <a:buFont typeface="Arial" panose="020B0604020202020204" pitchFamily="34" charset="0"/>
        <a:buChar char="•"/>
        <a:defRPr sz="1100" kern="1200">
          <a:solidFill>
            <a:schemeClr val="tx1"/>
          </a:solidFill>
          <a:latin typeface="+mn-lt"/>
          <a:ea typeface="+mn-ea"/>
          <a:cs typeface="+mn-cs"/>
        </a:defRPr>
      </a:lvl4pPr>
      <a:lvl5pPr marL="1085850" indent="-171450" algn="l" defTabSz="685800" rtl="0" eaLnBrk="1" latinLnBrk="0" hangingPunct="1">
        <a:lnSpc>
          <a:spcPct val="100000"/>
        </a:lnSpc>
        <a:spcBef>
          <a:spcPts val="400"/>
        </a:spcBef>
        <a:buClr>
          <a:schemeClr val="tx2"/>
        </a:buClr>
        <a:buFont typeface="Arial" panose="020B0604020202020204" pitchFamily="34" charset="0"/>
        <a:buChar char="•"/>
        <a:defRPr sz="11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80" userDrawn="1">
          <p15:clr>
            <a:srgbClr val="A4A3A4"/>
          </p15:clr>
        </p15:guide>
        <p15:guide id="3" orient="horz" pos="230" userDrawn="1">
          <p15:clr>
            <a:srgbClr val="A4A3A4"/>
          </p15:clr>
        </p15:guide>
        <p15:guide id="4" orient="horz" pos="3060" userDrawn="1">
          <p15:clr>
            <a:srgbClr val="A4A3A4"/>
          </p15:clr>
        </p15:guide>
        <p15:guide id="5" pos="231" userDrawn="1">
          <p15:clr>
            <a:srgbClr val="A4A3A4"/>
          </p15:clr>
        </p15:guide>
        <p15:guide id="6" pos="5528" userDrawn="1">
          <p15:clr>
            <a:srgbClr val="A4A3A4"/>
          </p15:clr>
        </p15:guide>
        <p15:guide id="7" pos="116" userDrawn="1">
          <p15:clr>
            <a:srgbClr val="A4A3A4"/>
          </p15:clr>
        </p15:guide>
        <p15:guide id="8" orient="horz" pos="3156" userDrawn="1">
          <p15:clr>
            <a:srgbClr val="A4A3A4"/>
          </p15:clr>
        </p15:guide>
        <p15:guide id="9" pos="5643" userDrawn="1">
          <p15:clr>
            <a:srgbClr val="A4A3A4"/>
          </p15:clr>
        </p15:guide>
        <p15:guide id="10" orient="horz" pos="3011" userDrawn="1">
          <p15:clr>
            <a:srgbClr val="A4A3A4"/>
          </p15:clr>
        </p15:guide>
        <p15:guide id="11" orient="horz" pos="748"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0.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10.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0.xm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10.xm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10.xml"/><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3162300" y="2826004"/>
            <a:ext cx="5688100" cy="1108800"/>
          </a:xfrm>
        </p:spPr>
        <p:txBody>
          <a:bodyPr>
            <a:noAutofit/>
          </a:bodyPr>
          <a:lstStyle/>
          <a:p>
            <a:r>
              <a:rPr lang="en-US" dirty="0">
                <a:latin typeface="Arial" panose="020B0604020202020204" pitchFamily="34" charset="0"/>
                <a:cs typeface="Arial" panose="020B0604020202020204" pitchFamily="34" charset="0"/>
              </a:rPr>
              <a:t>Lecture:</a:t>
            </a:r>
            <a:br>
              <a:rPr lang="en-US" dirty="0">
                <a:latin typeface="Arial" panose="020B0604020202020204" pitchFamily="34" charset="0"/>
                <a:cs typeface="Arial" panose="020B0604020202020204" pitchFamily="34" charset="0"/>
              </a:rPr>
            </a:br>
            <a:r>
              <a:rPr lang="en-US" sz="3200" dirty="0">
                <a:latin typeface="Arial" panose="020B0604020202020204" pitchFamily="34" charset="0"/>
                <a:cs typeface="Arial" panose="020B0604020202020204" pitchFamily="34" charset="0"/>
              </a:rPr>
              <a:t>Design Performance and Sustainability with Autodesk Forma, Revit, and Insight</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0DE7C-DD2D-CC1C-50A1-359AF1F8D80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B09A5C8-CA75-A250-36BA-2E5254689315}"/>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Outcome-based BIM: A new design paradigm</a:t>
            </a:r>
          </a:p>
        </p:txBody>
      </p:sp>
      <p:sp>
        <p:nvSpPr>
          <p:cNvPr id="3" name="Rectangle 1">
            <a:extLst>
              <a:ext uri="{FF2B5EF4-FFF2-40B4-BE49-F238E27FC236}">
                <a16:creationId xmlns:a16="http://schemas.microsoft.com/office/drawing/2014/main" id="{2AEAA07E-6496-7EE4-545D-02110B88193A}"/>
              </a:ext>
            </a:extLst>
          </p:cNvPr>
          <p:cNvSpPr>
            <a:spLocks noGrp="1" noChangeArrowheads="1"/>
          </p:cNvSpPr>
          <p:nvPr>
            <p:ph idx="1"/>
          </p:nvPr>
        </p:nvSpPr>
        <p:spPr bwMode="auto">
          <a:xfrm>
            <a:off x="368490" y="1024149"/>
            <a:ext cx="6070600" cy="2811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indent="0">
              <a:buNone/>
            </a:pPr>
            <a:r>
              <a:rPr lang="en-US" dirty="0">
                <a:latin typeface="Arial" panose="020B0604020202020204" pitchFamily="34" charset="0"/>
                <a:cs typeface="Arial" panose="020B0604020202020204" pitchFamily="34" charset="0"/>
              </a:rPr>
              <a:t>Begin your journey into core concepts with </a:t>
            </a:r>
            <a:r>
              <a:rPr lang="en-US" i="1" dirty="0">
                <a:latin typeface="Arial" panose="020B0604020202020204" pitchFamily="34" charset="0"/>
                <a:cs typeface="Arial" panose="020B0604020202020204" pitchFamily="34" charset="0"/>
              </a:rPr>
              <a:t>outcome-based BIM</a:t>
            </a:r>
            <a:r>
              <a:rPr lang="en-US" dirty="0">
                <a:latin typeface="Arial" panose="020B0604020202020204" pitchFamily="34" charset="0"/>
                <a:cs typeface="Arial" panose="020B0604020202020204" pitchFamily="34" charset="0"/>
              </a:rPr>
              <a:t>. This is a paradigm shift from traditional design approaches: </a:t>
            </a:r>
            <a:r>
              <a:rPr lang="en-US" b="1" dirty="0">
                <a:latin typeface="Arial" panose="020B0604020202020204" pitchFamily="34" charset="0"/>
                <a:cs typeface="Arial" panose="020B0604020202020204" pitchFamily="34" charset="0"/>
              </a:rPr>
              <a:t>design decisions are driven by desired outcomes from the start</a:t>
            </a:r>
            <a:r>
              <a:rPr lang="en-US" dirty="0">
                <a:latin typeface="Arial" panose="020B0604020202020204" pitchFamily="34" charset="0"/>
                <a:cs typeface="Arial" panose="020B0604020202020204" pitchFamily="34" charset="0"/>
              </a:rPr>
              <a:t>.</a:t>
            </a:r>
          </a:p>
          <a:p>
            <a:pPr marL="0" indent="0">
              <a:buNone/>
            </a:pPr>
            <a:r>
              <a:rPr lang="en-US" dirty="0">
                <a:latin typeface="Arial" panose="020B0604020202020204" pitchFamily="34" charset="0"/>
                <a:cs typeface="Arial" panose="020B0604020202020204" pitchFamily="34" charset="0"/>
              </a:rPr>
              <a:t>Instead of modeling a building in isolation and then checking if it meets performance criteria, outcome-based BIM integrates simulation and analysis into early design phases. By focusing on targets (like maximum energy use, daylight levels, etc.), architects can iterate quickly and converge on solutions that achieve those targets.</a:t>
            </a:r>
          </a:p>
        </p:txBody>
      </p:sp>
      <p:pic>
        <p:nvPicPr>
          <p:cNvPr id="5" name="Picture 4">
            <a:extLst>
              <a:ext uri="{FF2B5EF4-FFF2-40B4-BE49-F238E27FC236}">
                <a16:creationId xmlns:a16="http://schemas.microsoft.com/office/drawing/2014/main" id="{10E4ECE7-F627-B46A-2829-4B43D2D78AA5}"/>
              </a:ext>
            </a:extLst>
          </p:cNvPr>
          <p:cNvPicPr>
            <a:picLocks noChangeAspect="1"/>
          </p:cNvPicPr>
          <p:nvPr/>
        </p:nvPicPr>
        <p:blipFill>
          <a:blip r:embed="rId3"/>
          <a:stretch>
            <a:fillRect/>
          </a:stretch>
        </p:blipFill>
        <p:spPr>
          <a:xfrm>
            <a:off x="6530340" y="1172658"/>
            <a:ext cx="2448863" cy="3700047"/>
          </a:xfrm>
          <a:prstGeom prst="rect">
            <a:avLst/>
          </a:prstGeom>
        </p:spPr>
      </p:pic>
    </p:spTree>
    <p:extLst>
      <p:ext uri="{BB962C8B-B14F-4D97-AF65-F5344CB8AC3E}">
        <p14:creationId xmlns:p14="http://schemas.microsoft.com/office/powerpoint/2010/main" val="17434698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A4D50-D2C1-FD06-6AA3-916C75CE361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C97B204-47B6-FF83-48AD-9A5B2CE81322}"/>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Outcome-based BIM: Key ideas</a:t>
            </a:r>
          </a:p>
        </p:txBody>
      </p:sp>
      <p:sp>
        <p:nvSpPr>
          <p:cNvPr id="3" name="Rectangle 1">
            <a:extLst>
              <a:ext uri="{FF2B5EF4-FFF2-40B4-BE49-F238E27FC236}">
                <a16:creationId xmlns:a16="http://schemas.microsoft.com/office/drawing/2014/main" id="{96B9A0CA-4C94-3D6A-F15C-2A9E2D49EF1B}"/>
              </a:ext>
            </a:extLst>
          </p:cNvPr>
          <p:cNvSpPr>
            <a:spLocks noGrp="1" noChangeArrowheads="1"/>
          </p:cNvSpPr>
          <p:nvPr>
            <p:ph idx="1"/>
          </p:nvPr>
        </p:nvSpPr>
        <p:spPr bwMode="auto">
          <a:xfrm>
            <a:off x="368300" y="853057"/>
            <a:ext cx="8407020" cy="2015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indent="0">
              <a:spcBef>
                <a:spcPts val="600"/>
              </a:spcBef>
              <a:buNone/>
            </a:pPr>
            <a:r>
              <a:rPr lang="en-US" sz="1400" dirty="0">
                <a:latin typeface="Arial" panose="020B0604020202020204" pitchFamily="34" charset="0"/>
                <a:cs typeface="Arial" panose="020B0604020202020204" pitchFamily="34" charset="0"/>
              </a:rPr>
              <a:t>Explore what outcome-based design means in practice. Key ideas include:</a:t>
            </a:r>
          </a:p>
          <a:p>
            <a:pPr>
              <a:spcBef>
                <a:spcPts val="600"/>
              </a:spcBef>
            </a:pPr>
            <a:r>
              <a:rPr lang="en-US" sz="1200" b="1" dirty="0">
                <a:latin typeface="Arial" panose="020B0604020202020204" pitchFamily="34" charset="0"/>
                <a:cs typeface="Arial" panose="020B0604020202020204" pitchFamily="34" charset="0"/>
              </a:rPr>
              <a:t>Fast feedback loops:</a:t>
            </a:r>
            <a:r>
              <a:rPr lang="en-US" sz="1200" dirty="0">
                <a:latin typeface="Arial" panose="020B0604020202020204" pitchFamily="34" charset="0"/>
                <a:cs typeface="Arial" panose="020B0604020202020204" pitchFamily="34" charset="0"/>
              </a:rPr>
              <a:t> Using tools (like Forma’s real-time analysis) to get immediate performance feedback on design changes, enabling </a:t>
            </a:r>
            <a:r>
              <a:rPr lang="en-US" sz="1200" i="1" dirty="0">
                <a:latin typeface="Arial" panose="020B0604020202020204" pitchFamily="34" charset="0"/>
                <a:cs typeface="Arial" panose="020B0604020202020204" pitchFamily="34" charset="0"/>
              </a:rPr>
              <a:t>faster exploration of options</a:t>
            </a:r>
            <a:r>
              <a:rPr lang="en-US" sz="1200" dirty="0">
                <a:latin typeface="Arial" panose="020B0604020202020204" pitchFamily="34" charset="0"/>
                <a:cs typeface="Arial" panose="020B0604020202020204" pitchFamily="34" charset="0"/>
              </a:rPr>
              <a:t> and optimization for the best outcomes.</a:t>
            </a:r>
          </a:p>
          <a:p>
            <a:pPr>
              <a:spcBef>
                <a:spcPts val="600"/>
              </a:spcBef>
            </a:pPr>
            <a:r>
              <a:rPr lang="en-US" sz="1200" b="1" dirty="0">
                <a:latin typeface="Arial" panose="020B0604020202020204" pitchFamily="34" charset="0"/>
                <a:cs typeface="Arial" panose="020B0604020202020204" pitchFamily="34" charset="0"/>
              </a:rPr>
              <a:t>Data-driven workflow:</a:t>
            </a:r>
            <a:r>
              <a:rPr lang="en-US" sz="1200" dirty="0">
                <a:latin typeface="Arial" panose="020B0604020202020204" pitchFamily="34" charset="0"/>
                <a:cs typeface="Arial" panose="020B0604020202020204" pitchFamily="34" charset="0"/>
              </a:rPr>
              <a:t> Treating data (from simulations, environmental context, etc.) as a design material. You’ll see how integrating data alters the design process, making it more iterative and evidence-based.</a:t>
            </a:r>
          </a:p>
          <a:p>
            <a:pPr>
              <a:spcBef>
                <a:spcPts val="600"/>
              </a:spcBef>
            </a:pPr>
            <a:r>
              <a:rPr lang="en-US" sz="1200" b="1" dirty="0">
                <a:latin typeface="Arial" panose="020B0604020202020204" pitchFamily="34" charset="0"/>
                <a:cs typeface="Arial" panose="020B0604020202020204" pitchFamily="34" charset="0"/>
              </a:rPr>
              <a:t>Comparing design approaches:</a:t>
            </a:r>
            <a:r>
              <a:rPr lang="en-US" sz="1200" dirty="0">
                <a:latin typeface="Arial" panose="020B0604020202020204" pitchFamily="34" charset="0"/>
                <a:cs typeface="Arial" panose="020B0604020202020204" pitchFamily="34" charset="0"/>
              </a:rPr>
              <a:t> Let’s contrast </a:t>
            </a:r>
            <a:r>
              <a:rPr lang="en-US" sz="1200" i="1" dirty="0">
                <a:latin typeface="Arial" panose="020B0604020202020204" pitchFamily="34" charset="0"/>
                <a:cs typeface="Arial" panose="020B0604020202020204" pitchFamily="34" charset="0"/>
              </a:rPr>
              <a:t>outcome-based</a:t>
            </a:r>
            <a:r>
              <a:rPr lang="en-US" sz="1200" dirty="0">
                <a:latin typeface="Arial" panose="020B0604020202020204" pitchFamily="34" charset="0"/>
                <a:cs typeface="Arial" panose="020B0604020202020204" pitchFamily="34" charset="0"/>
              </a:rPr>
              <a:t> versus traditional </a:t>
            </a:r>
            <a:r>
              <a:rPr lang="en-US" sz="1200" i="1" dirty="0">
                <a:latin typeface="Arial" panose="020B0604020202020204" pitchFamily="34" charset="0"/>
                <a:cs typeface="Arial" panose="020B0604020202020204" pitchFamily="34" charset="0"/>
              </a:rPr>
              <a:t>model-based</a:t>
            </a:r>
            <a:r>
              <a:rPr lang="en-US" sz="1200" dirty="0">
                <a:latin typeface="Arial" panose="020B0604020202020204" pitchFamily="34" charset="0"/>
                <a:cs typeface="Arial" panose="020B0604020202020204" pitchFamily="34" charset="0"/>
              </a:rPr>
              <a:t> design. For example, outcome-based might involve setting an energy target and adjusting the model to hit it, whereas a model-based approach might fully design a building then assess performance as a final step. Understanding this difference is crucial for adopting a new mindset.</a:t>
            </a:r>
          </a:p>
        </p:txBody>
      </p:sp>
      <p:pic>
        <p:nvPicPr>
          <p:cNvPr id="6" name="Picture 5">
            <a:extLst>
              <a:ext uri="{FF2B5EF4-FFF2-40B4-BE49-F238E27FC236}">
                <a16:creationId xmlns:a16="http://schemas.microsoft.com/office/drawing/2014/main" id="{C7C41899-8313-AEBF-E0C5-EB217D240DB7}"/>
              </a:ext>
            </a:extLst>
          </p:cNvPr>
          <p:cNvPicPr>
            <a:picLocks noChangeAspect="1"/>
          </p:cNvPicPr>
          <p:nvPr/>
        </p:nvPicPr>
        <p:blipFill>
          <a:blip r:embed="rId3"/>
          <a:stretch>
            <a:fillRect/>
          </a:stretch>
        </p:blipFill>
        <p:spPr>
          <a:xfrm>
            <a:off x="1935480" y="2859761"/>
            <a:ext cx="5273040" cy="2238019"/>
          </a:xfrm>
          <a:prstGeom prst="rect">
            <a:avLst/>
          </a:prstGeom>
        </p:spPr>
      </p:pic>
    </p:spTree>
    <p:extLst>
      <p:ext uri="{BB962C8B-B14F-4D97-AF65-F5344CB8AC3E}">
        <p14:creationId xmlns:p14="http://schemas.microsoft.com/office/powerpoint/2010/main" val="14980999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466E3-230F-0F24-C8FE-93E297D27C83}"/>
            </a:ext>
          </a:extLst>
        </p:cNvPr>
        <p:cNvGrpSpPr/>
        <p:nvPr/>
      </p:nvGrpSpPr>
      <p:grpSpPr>
        <a:xfrm>
          <a:off x="0" y="0"/>
          <a:ext cx="0" cy="0"/>
          <a:chOff x="0" y="0"/>
          <a:chExt cx="0" cy="0"/>
        </a:xfrm>
      </p:grpSpPr>
      <p:sp>
        <p:nvSpPr>
          <p:cNvPr id="3" name="Rectangle 1">
            <a:extLst>
              <a:ext uri="{FF2B5EF4-FFF2-40B4-BE49-F238E27FC236}">
                <a16:creationId xmlns:a16="http://schemas.microsoft.com/office/drawing/2014/main" id="{1FE748EB-1AC3-F717-FD96-65CAB52B96AF}"/>
              </a:ext>
            </a:extLst>
          </p:cNvPr>
          <p:cNvSpPr>
            <a:spLocks noGrp="1" noChangeArrowheads="1"/>
          </p:cNvSpPr>
          <p:nvPr>
            <p:ph idx="1"/>
          </p:nvPr>
        </p:nvSpPr>
        <p:spPr bwMode="auto">
          <a:xfrm>
            <a:off x="368490" y="1583691"/>
            <a:ext cx="3809905" cy="358902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rmAutofit/>
          </a:bodyPr>
          <a:lstStyle/>
          <a:p>
            <a:pPr>
              <a:lnSpc>
                <a:spcPct val="90000"/>
              </a:lnSpc>
              <a:spcBef>
                <a:spcPts val="600"/>
              </a:spcBef>
            </a:pPr>
            <a:r>
              <a:rPr lang="en-US" sz="1400" b="1" dirty="0">
                <a:latin typeface="Arial" panose="020B0604020202020204" pitchFamily="34" charset="0"/>
                <a:cs typeface="Arial" panose="020B0604020202020204" pitchFamily="34" charset="0"/>
              </a:rPr>
              <a:t>Impact of buildings on climate:</a:t>
            </a:r>
            <a:r>
              <a:rPr lang="en-US" sz="1400" dirty="0">
                <a:latin typeface="Arial" panose="020B0604020202020204" pitchFamily="34" charset="0"/>
                <a:cs typeface="Arial" panose="020B0604020202020204" pitchFamily="34" charset="0"/>
              </a:rPr>
              <a:t> Buildings account for a significant share of energy consumption and carbon emissions (around 40% globally). This means architects and engineers have a huge responsibility and opportunity to reduce environmental impact through design. Sustainable strategies directly contribute to combating climate change.</a:t>
            </a:r>
          </a:p>
          <a:p>
            <a:pPr>
              <a:lnSpc>
                <a:spcPct val="90000"/>
              </a:lnSpc>
              <a:spcBef>
                <a:spcPts val="600"/>
              </a:spcBef>
            </a:pPr>
            <a:r>
              <a:rPr lang="en-US" sz="1400" b="1" dirty="0">
                <a:latin typeface="Arial" panose="020B0604020202020204" pitchFamily="34" charset="0"/>
                <a:cs typeface="Arial" panose="020B0604020202020204" pitchFamily="34" charset="0"/>
              </a:rPr>
              <a:t>Evolving regulations and standards:</a:t>
            </a:r>
            <a:r>
              <a:rPr lang="en-US" sz="1400" dirty="0">
                <a:latin typeface="Arial" panose="020B0604020202020204" pitchFamily="34" charset="0"/>
                <a:cs typeface="Arial" panose="020B0604020202020204" pitchFamily="34" charset="0"/>
              </a:rPr>
              <a:t> Many regions have implemented stricter building codes and certifications (LEED, WELL, etc.) pushing for energy efficiency, low-carbon materials, and healthier buildings. Sustainability is increasingly becoming a legal and professional requirement, not just an added bonus.</a:t>
            </a:r>
          </a:p>
        </p:txBody>
      </p:sp>
      <p:pic>
        <p:nvPicPr>
          <p:cNvPr id="2" name="Content Placeholder 5">
            <a:extLst>
              <a:ext uri="{FF2B5EF4-FFF2-40B4-BE49-F238E27FC236}">
                <a16:creationId xmlns:a16="http://schemas.microsoft.com/office/drawing/2014/main" id="{2C9D7DD0-B25F-B22A-183D-DDBD0BE93744}"/>
              </a:ext>
            </a:extLst>
          </p:cNvPr>
          <p:cNvPicPr>
            <a:picLocks noChangeAspect="1"/>
          </p:cNvPicPr>
          <p:nvPr/>
        </p:nvPicPr>
        <p:blipFill>
          <a:blip r:embed="rId3"/>
          <a:stretch>
            <a:fillRect/>
          </a:stretch>
        </p:blipFill>
        <p:spPr>
          <a:xfrm>
            <a:off x="4178395" y="1765300"/>
            <a:ext cx="4940711" cy="2297430"/>
          </a:xfrm>
          <a:prstGeom prst="rect">
            <a:avLst/>
          </a:prstGeom>
          <a:noFill/>
        </p:spPr>
      </p:pic>
      <p:sp>
        <p:nvSpPr>
          <p:cNvPr id="4" name="Title 3">
            <a:extLst>
              <a:ext uri="{FF2B5EF4-FFF2-40B4-BE49-F238E27FC236}">
                <a16:creationId xmlns:a16="http://schemas.microsoft.com/office/drawing/2014/main" id="{13CDD75A-6FFD-4183-7D60-7A67B648BD42}"/>
              </a:ext>
            </a:extLst>
          </p:cNvPr>
          <p:cNvSpPr>
            <a:spLocks noGrp="1"/>
          </p:cNvSpPr>
          <p:nvPr>
            <p:ph type="title"/>
          </p:nvPr>
        </p:nvSpPr>
        <p:spPr>
          <a:xfrm>
            <a:off x="368490" y="365760"/>
            <a:ext cx="8407020" cy="398571"/>
          </a:xfrm>
        </p:spPr>
        <p:txBody>
          <a:bodyPr wrap="square" anchor="t">
            <a:normAutofit/>
          </a:bodyPr>
          <a:lstStyle/>
          <a:p>
            <a:r>
              <a:rPr lang="en-US" dirty="0">
                <a:latin typeface="Arial" panose="020B0604020202020204" pitchFamily="34" charset="0"/>
                <a:cs typeface="Arial" panose="020B0604020202020204" pitchFamily="34" charset="0"/>
              </a:rPr>
              <a:t>Why sustainability matters in AEC</a:t>
            </a:r>
          </a:p>
        </p:txBody>
      </p:sp>
      <p:sp>
        <p:nvSpPr>
          <p:cNvPr id="5" name="Rectangle 1">
            <a:extLst>
              <a:ext uri="{FF2B5EF4-FFF2-40B4-BE49-F238E27FC236}">
                <a16:creationId xmlns:a16="http://schemas.microsoft.com/office/drawing/2014/main" id="{F495B8E8-0CB3-7845-35AF-93C4CB7403EB}"/>
              </a:ext>
            </a:extLst>
          </p:cNvPr>
          <p:cNvSpPr txBox="1">
            <a:spLocks noChangeArrowheads="1"/>
          </p:cNvSpPr>
          <p:nvPr/>
        </p:nvSpPr>
        <p:spPr bwMode="auto">
          <a:xfrm>
            <a:off x="368490" y="883920"/>
            <a:ext cx="8508810" cy="88138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rmAutofit/>
          </a:bodyPr>
          <a:lstStyle>
            <a:lvl1pPr marL="228600" indent="-228600" algn="l" defTabSz="685800" rtl="0" eaLnBrk="1" latinLnBrk="0" hangingPunct="1">
              <a:lnSpc>
                <a:spcPct val="100000"/>
              </a:lnSpc>
              <a:spcBef>
                <a:spcPts val="2000"/>
              </a:spcBef>
              <a:buClr>
                <a:schemeClr val="tx2"/>
              </a:buClr>
              <a:buFont typeface="Wingdings 2" panose="05020102010507070707" pitchFamily="18" charset="2"/>
              <a:buChar char=""/>
              <a:defRPr sz="1600" kern="1200">
                <a:solidFill>
                  <a:schemeClr val="tx1"/>
                </a:solidFill>
                <a:latin typeface="+mn-lt"/>
                <a:ea typeface="+mn-ea"/>
                <a:cs typeface="+mn-cs"/>
              </a:defRPr>
            </a:lvl1pPr>
            <a:lvl2pPr marL="460375" indent="-231775" algn="l" defTabSz="685800" rtl="0" eaLnBrk="1" latinLnBrk="0" hangingPunct="1">
              <a:lnSpc>
                <a:spcPct val="100000"/>
              </a:lnSpc>
              <a:spcBef>
                <a:spcPts val="800"/>
              </a:spcBef>
              <a:buClr>
                <a:schemeClr val="tx2"/>
              </a:buClr>
              <a:buFont typeface="Courier New" panose="02070309020205020404" pitchFamily="49" charset="0"/>
              <a:buChar char="o"/>
              <a:defRPr sz="1400" kern="1200">
                <a:solidFill>
                  <a:schemeClr val="tx1"/>
                </a:solidFill>
                <a:latin typeface="+mn-lt"/>
                <a:ea typeface="+mn-ea"/>
                <a:cs typeface="+mn-cs"/>
              </a:defRPr>
            </a:lvl2pPr>
            <a:lvl3pPr marL="628650" indent="-171450" algn="l" defTabSz="6858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3pPr>
            <a:lvl4pPr marL="857250" indent="-171450" algn="l" defTabSz="685800" rtl="0" eaLnBrk="1" latinLnBrk="0" hangingPunct="1">
              <a:lnSpc>
                <a:spcPct val="100000"/>
              </a:lnSpc>
              <a:spcBef>
                <a:spcPts val="500"/>
              </a:spcBef>
              <a:buClr>
                <a:schemeClr val="tx2"/>
              </a:buClr>
              <a:buFont typeface="Arial" panose="020B0604020202020204" pitchFamily="34" charset="0"/>
              <a:buChar char="•"/>
              <a:defRPr sz="1100" kern="1200">
                <a:solidFill>
                  <a:schemeClr val="tx1"/>
                </a:solidFill>
                <a:latin typeface="+mn-lt"/>
                <a:ea typeface="+mn-ea"/>
                <a:cs typeface="+mn-cs"/>
              </a:defRPr>
            </a:lvl4pPr>
            <a:lvl5pPr marL="1085850" indent="-171450" algn="l" defTabSz="685800" rtl="0" eaLnBrk="1" latinLnBrk="0" hangingPunct="1">
              <a:lnSpc>
                <a:spcPct val="100000"/>
              </a:lnSpc>
              <a:spcBef>
                <a:spcPts val="400"/>
              </a:spcBef>
              <a:buClr>
                <a:schemeClr val="tx2"/>
              </a:buClr>
              <a:buFont typeface="Arial" panose="020B0604020202020204" pitchFamily="34" charset="0"/>
              <a:buChar char="•"/>
              <a:defRPr sz="11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90000"/>
              </a:lnSpc>
              <a:spcBef>
                <a:spcPts val="600"/>
              </a:spcBef>
              <a:buFont typeface="Wingdings 2" panose="05020102010507070707" pitchFamily="18" charset="2"/>
              <a:buNone/>
            </a:pPr>
            <a:r>
              <a:rPr lang="en-US" sz="1400" dirty="0">
                <a:latin typeface="Arial" panose="020B0604020202020204" pitchFamily="34" charset="0"/>
                <a:cs typeface="Arial" panose="020B0604020202020204" pitchFamily="34" charset="0"/>
              </a:rPr>
              <a:t>Beyond the BIM process, explore </a:t>
            </a:r>
            <a:r>
              <a:rPr lang="en-US" sz="1400" b="1" dirty="0">
                <a:latin typeface="Arial" panose="020B0604020202020204" pitchFamily="34" charset="0"/>
                <a:cs typeface="Arial" panose="020B0604020202020204" pitchFamily="34" charset="0"/>
              </a:rPr>
              <a:t>sustainability fundamentals</a:t>
            </a:r>
            <a:r>
              <a:rPr lang="en-US" sz="1400" dirty="0">
                <a:latin typeface="Arial" panose="020B0604020202020204" pitchFamily="34" charset="0"/>
                <a:cs typeface="Arial" panose="020B0604020202020204" pitchFamily="34" charset="0"/>
              </a:rPr>
              <a:t> in architecture, engineering, and construction (AEC). Ask the question: </a:t>
            </a:r>
            <a:r>
              <a:rPr lang="en-US" sz="1400" i="1" dirty="0">
                <a:latin typeface="Arial" panose="020B0604020202020204" pitchFamily="34" charset="0"/>
                <a:cs typeface="Arial" panose="020B0604020202020204" pitchFamily="34" charset="0"/>
              </a:rPr>
              <a:t>Why does sustainability matter now more than ever? </a:t>
            </a:r>
            <a:r>
              <a:rPr lang="en-US" sz="1400" dirty="0">
                <a:latin typeface="Arial" panose="020B0604020202020204" pitchFamily="34" charset="0"/>
                <a:cs typeface="Arial" panose="020B0604020202020204" pitchFamily="34" charset="0"/>
              </a:rPr>
              <a:t>Reference information on the fictitious project program (brief) and dimensions for each building. Key points include:</a:t>
            </a:r>
          </a:p>
        </p:txBody>
      </p:sp>
    </p:spTree>
    <p:extLst>
      <p:ext uri="{BB962C8B-B14F-4D97-AF65-F5344CB8AC3E}">
        <p14:creationId xmlns:p14="http://schemas.microsoft.com/office/powerpoint/2010/main" val="9618453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ADDBD-F0A6-6D58-D9DB-398619C049C6}"/>
            </a:ext>
          </a:extLst>
        </p:cNvPr>
        <p:cNvGrpSpPr/>
        <p:nvPr/>
      </p:nvGrpSpPr>
      <p:grpSpPr>
        <a:xfrm>
          <a:off x="0" y="0"/>
          <a:ext cx="0" cy="0"/>
          <a:chOff x="0" y="0"/>
          <a:chExt cx="0" cy="0"/>
        </a:xfrm>
      </p:grpSpPr>
      <p:sp>
        <p:nvSpPr>
          <p:cNvPr id="3" name="Rectangle 1">
            <a:extLst>
              <a:ext uri="{FF2B5EF4-FFF2-40B4-BE49-F238E27FC236}">
                <a16:creationId xmlns:a16="http://schemas.microsoft.com/office/drawing/2014/main" id="{7436915C-0301-CDA8-12DA-3C209D6DF324}"/>
              </a:ext>
            </a:extLst>
          </p:cNvPr>
          <p:cNvSpPr>
            <a:spLocks noGrp="1" noChangeArrowheads="1"/>
          </p:cNvSpPr>
          <p:nvPr>
            <p:ph idx="1"/>
          </p:nvPr>
        </p:nvSpPr>
        <p:spPr bwMode="auto">
          <a:xfrm>
            <a:off x="368490" y="1188720"/>
            <a:ext cx="4496538" cy="358902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Autofit/>
          </a:bodyPr>
          <a:lstStyle/>
          <a:p>
            <a:pPr>
              <a:spcBef>
                <a:spcPts val="600"/>
              </a:spcBef>
            </a:pPr>
            <a:r>
              <a:rPr lang="en-US" sz="1400" b="1" dirty="0">
                <a:latin typeface="Arial" panose="020B0604020202020204" pitchFamily="34" charset="0"/>
                <a:cs typeface="Arial" panose="020B0604020202020204" pitchFamily="34" charset="0"/>
              </a:rPr>
              <a:t>Client and market demand:</a:t>
            </a:r>
            <a:r>
              <a:rPr lang="en-US" sz="1400" dirty="0">
                <a:latin typeface="Arial" panose="020B0604020202020204" pitchFamily="34" charset="0"/>
                <a:cs typeface="Arial" panose="020B0604020202020204" pitchFamily="34" charset="0"/>
              </a:rPr>
              <a:t> Owners and developers are seeing the long-term economic benefits of green buildings—from energy cost savings to marketability and occupant satisfaction. Sustainable design can align with business goals (e.g., higher lease rates for efficient buildings) and public relations.</a:t>
            </a:r>
          </a:p>
          <a:p>
            <a:pPr>
              <a:spcBef>
                <a:spcPts val="600"/>
              </a:spcBef>
            </a:pPr>
            <a:endParaRPr lang="en-US" sz="1400" dirty="0">
              <a:latin typeface="Arial" panose="020B0604020202020204" pitchFamily="34" charset="0"/>
              <a:cs typeface="Arial" panose="020B0604020202020204" pitchFamily="34" charset="0"/>
            </a:endParaRPr>
          </a:p>
          <a:p>
            <a:pPr>
              <a:spcBef>
                <a:spcPts val="600"/>
              </a:spcBef>
            </a:pPr>
            <a:r>
              <a:rPr lang="en-US" sz="1400" b="1" dirty="0">
                <a:latin typeface="Arial" panose="020B0604020202020204" pitchFamily="34" charset="0"/>
                <a:cs typeface="Arial" panose="020B0604020202020204" pitchFamily="34" charset="0"/>
              </a:rPr>
              <a:t>Holistic benefits:</a:t>
            </a:r>
            <a:r>
              <a:rPr lang="en-US" sz="1400" dirty="0">
                <a:latin typeface="Arial" panose="020B0604020202020204" pitchFamily="34" charset="0"/>
                <a:cs typeface="Arial" panose="020B0604020202020204" pitchFamily="34" charset="0"/>
              </a:rPr>
              <a:t> Sustainability isn’t only about the planet. It also yields better buildings for people—think improved indoor air quality, natural daylight for wellbeing, and comfortable urban spaces. Note that </a:t>
            </a:r>
            <a:r>
              <a:rPr lang="en-US" sz="1400" b="1" dirty="0">
                <a:latin typeface="Arial" panose="020B0604020202020204" pitchFamily="34" charset="0"/>
                <a:cs typeface="Arial" panose="020B0604020202020204" pitchFamily="34" charset="0"/>
              </a:rPr>
              <a:t>smart, data-informed design can create spaces that are both eco-friendly and high-performing for users.</a:t>
            </a:r>
          </a:p>
        </p:txBody>
      </p:sp>
      <p:pic>
        <p:nvPicPr>
          <p:cNvPr id="6" name="Picture 5" descr="A building with glass windows&#10;&#10;AI-generated content may be incorrect.">
            <a:extLst>
              <a:ext uri="{FF2B5EF4-FFF2-40B4-BE49-F238E27FC236}">
                <a16:creationId xmlns:a16="http://schemas.microsoft.com/office/drawing/2014/main" id="{AD4D4DCA-5819-F502-F626-C3A93B9D33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5028" y="1188720"/>
            <a:ext cx="4070160" cy="2289465"/>
          </a:xfrm>
          <a:prstGeom prst="rect">
            <a:avLst/>
          </a:prstGeom>
          <a:noFill/>
        </p:spPr>
      </p:pic>
      <p:sp>
        <p:nvSpPr>
          <p:cNvPr id="4" name="Title 3">
            <a:extLst>
              <a:ext uri="{FF2B5EF4-FFF2-40B4-BE49-F238E27FC236}">
                <a16:creationId xmlns:a16="http://schemas.microsoft.com/office/drawing/2014/main" id="{3CAA5F2F-CEDD-DA9C-DCD9-B8AA5EDF89A5}"/>
              </a:ext>
            </a:extLst>
          </p:cNvPr>
          <p:cNvSpPr>
            <a:spLocks noGrp="1"/>
          </p:cNvSpPr>
          <p:nvPr>
            <p:ph type="title"/>
          </p:nvPr>
        </p:nvSpPr>
        <p:spPr>
          <a:xfrm>
            <a:off x="368490" y="365760"/>
            <a:ext cx="8407020" cy="398571"/>
          </a:xfrm>
        </p:spPr>
        <p:txBody>
          <a:bodyPr wrap="square" anchor="t">
            <a:normAutofit/>
          </a:bodyPr>
          <a:lstStyle/>
          <a:p>
            <a:r>
              <a:rPr lang="en-US" dirty="0">
                <a:latin typeface="Arial" panose="020B0604020202020204" pitchFamily="34" charset="0"/>
                <a:cs typeface="Arial" panose="020B0604020202020204" pitchFamily="34" charset="0"/>
              </a:rPr>
              <a:t>Why sustainability matters in AEC</a:t>
            </a:r>
          </a:p>
        </p:txBody>
      </p:sp>
      <p:sp>
        <p:nvSpPr>
          <p:cNvPr id="8" name="TextBox 7">
            <a:extLst>
              <a:ext uri="{FF2B5EF4-FFF2-40B4-BE49-F238E27FC236}">
                <a16:creationId xmlns:a16="http://schemas.microsoft.com/office/drawing/2014/main" id="{631E6E27-02D2-B151-E864-2260AF866C0A}"/>
              </a:ext>
            </a:extLst>
          </p:cNvPr>
          <p:cNvSpPr txBox="1"/>
          <p:nvPr/>
        </p:nvSpPr>
        <p:spPr>
          <a:xfrm>
            <a:off x="4865028" y="3671741"/>
            <a:ext cx="4070158" cy="461665"/>
          </a:xfrm>
          <a:prstGeom prst="rect">
            <a:avLst/>
          </a:prstGeom>
          <a:noFill/>
        </p:spPr>
        <p:txBody>
          <a:bodyPr wrap="square">
            <a:spAutoFit/>
          </a:bodyPr>
          <a:lstStyle/>
          <a:p>
            <a:r>
              <a:rPr lang="en-US" sz="800" dirty="0"/>
              <a:t>Project title: Founders Hall, Foster School of Business, University of Washington</a:t>
            </a:r>
          </a:p>
          <a:p>
            <a:r>
              <a:rPr lang="en-US" sz="800" dirty="0"/>
              <a:t>Firm name: LMN</a:t>
            </a:r>
          </a:p>
          <a:p>
            <a:r>
              <a:rPr lang="en-US" sz="800" dirty="0"/>
              <a:t>Photographer: Tim Griffith</a:t>
            </a:r>
          </a:p>
        </p:txBody>
      </p:sp>
    </p:spTree>
    <p:extLst>
      <p:ext uri="{BB962C8B-B14F-4D97-AF65-F5344CB8AC3E}">
        <p14:creationId xmlns:p14="http://schemas.microsoft.com/office/powerpoint/2010/main" val="23527440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03844-6667-6CF2-D6DC-779CE454483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BDE4787-E35A-F217-FF47-ED9058A9F0D8}"/>
              </a:ext>
            </a:extLst>
          </p:cNvPr>
          <p:cNvSpPr>
            <a:spLocks noGrp="1"/>
          </p:cNvSpPr>
          <p:nvPr>
            <p:ph type="title"/>
          </p:nvPr>
        </p:nvSpPr>
        <p:spPr>
          <a:xfrm>
            <a:off x="368489" y="365760"/>
            <a:ext cx="5789423" cy="398571"/>
          </a:xfrm>
        </p:spPr>
        <p:txBody>
          <a:bodyPr wrap="square" anchor="t">
            <a:noAutofit/>
          </a:bodyPr>
          <a:lstStyle/>
          <a:p>
            <a:r>
              <a:rPr lang="en-US" dirty="0">
                <a:latin typeface="Arial" panose="020B0604020202020204" pitchFamily="34" charset="0"/>
                <a:cs typeface="Arial" panose="020B0604020202020204" pitchFamily="34" charset="0"/>
              </a:rPr>
              <a:t>Key drivers of sustainable design</a:t>
            </a:r>
          </a:p>
        </p:txBody>
      </p:sp>
      <p:sp>
        <p:nvSpPr>
          <p:cNvPr id="3" name="Rectangle 1">
            <a:extLst>
              <a:ext uri="{FF2B5EF4-FFF2-40B4-BE49-F238E27FC236}">
                <a16:creationId xmlns:a16="http://schemas.microsoft.com/office/drawing/2014/main" id="{4DCA5C8E-C37A-3944-47BF-40B7D4DB0066}"/>
              </a:ext>
            </a:extLst>
          </p:cNvPr>
          <p:cNvSpPr>
            <a:spLocks noGrp="1" noChangeArrowheads="1"/>
          </p:cNvSpPr>
          <p:nvPr>
            <p:ph idx="1"/>
          </p:nvPr>
        </p:nvSpPr>
        <p:spPr bwMode="auto">
          <a:xfrm>
            <a:off x="368490" y="1244158"/>
            <a:ext cx="5513198" cy="358902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Autofit/>
          </a:bodyPr>
          <a:lstStyle/>
          <a:p>
            <a:pPr marL="0" indent="0">
              <a:lnSpc>
                <a:spcPct val="120000"/>
              </a:lnSpc>
              <a:spcBef>
                <a:spcPts val="1200"/>
              </a:spcBef>
              <a:buNone/>
            </a:pPr>
            <a:r>
              <a:rPr lang="en-US" sz="1400" dirty="0">
                <a:latin typeface="Arial" panose="020B0604020202020204" pitchFamily="34" charset="0"/>
                <a:cs typeface="Arial" panose="020B0604020202020204" pitchFamily="34" charset="0"/>
              </a:rPr>
              <a:t>Sustainable design in AEC is being accelerated by several key drivers:</a:t>
            </a:r>
          </a:p>
          <a:p>
            <a:pPr>
              <a:lnSpc>
                <a:spcPct val="120000"/>
              </a:lnSpc>
              <a:spcBef>
                <a:spcPts val="1200"/>
              </a:spcBef>
            </a:pPr>
            <a:r>
              <a:rPr lang="en-US" sz="1200" b="1" dirty="0">
                <a:latin typeface="Arial" panose="020B0604020202020204" pitchFamily="34" charset="0"/>
                <a:cs typeface="Arial" panose="020B0604020202020204" pitchFamily="34" charset="0"/>
              </a:rPr>
              <a:t>Climate change &amp; environmental crises:</a:t>
            </a:r>
            <a:r>
              <a:rPr lang="en-US" sz="1200" dirty="0">
                <a:latin typeface="Arial" panose="020B0604020202020204" pitchFamily="34" charset="0"/>
                <a:cs typeface="Arial" panose="020B0604020202020204" pitchFamily="34" charset="0"/>
              </a:rPr>
              <a:t> The increasing frequency of extreme weather, rising global temperatures, and resource scarcity put pressure on AEC professionals to design resilient, low-carbon buildings. There’s a moral and practical imperative: every project is an opportunity to reduce greenhouse gas emissions and help communities adapt (e.g., through passive cooling in hotter climates).</a:t>
            </a:r>
          </a:p>
          <a:p>
            <a:pPr>
              <a:lnSpc>
                <a:spcPct val="120000"/>
              </a:lnSpc>
              <a:spcBef>
                <a:spcPts val="1200"/>
              </a:spcBef>
            </a:pPr>
            <a:r>
              <a:rPr lang="en-US" sz="1200" b="1" dirty="0">
                <a:latin typeface="Arial" panose="020B0604020202020204" pitchFamily="34" charset="0"/>
                <a:cs typeface="Arial" panose="020B0604020202020204" pitchFamily="34" charset="0"/>
              </a:rPr>
              <a:t>Regulatory pressure:</a:t>
            </a:r>
            <a:r>
              <a:rPr lang="en-US" sz="1200" dirty="0">
                <a:latin typeface="Arial" panose="020B0604020202020204" pitchFamily="34" charset="0"/>
                <a:cs typeface="Arial" panose="020B0604020202020204" pitchFamily="34" charset="0"/>
              </a:rPr>
              <a:t> Governments are enacting policies like carbon caps, energy benchmarking, and green building mandates. For example, building codes now often require higher insulation, renewable energy provisions, or documentation of energy performance. In some locales, not meeting sustainability criteria can halt permitting or lead to fines. This driver ensures sustainability is not optional but essential for compliance.</a:t>
            </a:r>
          </a:p>
        </p:txBody>
      </p:sp>
      <p:pic>
        <p:nvPicPr>
          <p:cNvPr id="5" name="Picture 4" descr="A building with many windows&#10;&#10;AI-generated content may be incorrect.">
            <a:extLst>
              <a:ext uri="{FF2B5EF4-FFF2-40B4-BE49-F238E27FC236}">
                <a16:creationId xmlns:a16="http://schemas.microsoft.com/office/drawing/2014/main" id="{1F6243AE-5497-20BF-428F-B49221F460AD}"/>
              </a:ext>
            </a:extLst>
          </p:cNvPr>
          <p:cNvPicPr>
            <a:picLocks noChangeAspect="1"/>
          </p:cNvPicPr>
          <p:nvPr/>
        </p:nvPicPr>
        <p:blipFill>
          <a:blip r:embed="rId3">
            <a:extLst>
              <a:ext uri="{28A0092B-C50C-407E-A947-70E740481C1C}">
                <a14:useLocalDpi xmlns:a14="http://schemas.microsoft.com/office/drawing/2010/main" val="0"/>
              </a:ext>
            </a:extLst>
          </a:blip>
          <a:srcRect l="34642" r="26606"/>
          <a:stretch>
            <a:fillRect/>
          </a:stretch>
        </p:blipFill>
        <p:spPr>
          <a:xfrm>
            <a:off x="6157913" y="10"/>
            <a:ext cx="2986087" cy="5143490"/>
          </a:xfrm>
          <a:prstGeom prst="rect">
            <a:avLst/>
          </a:prstGeom>
          <a:noFill/>
        </p:spPr>
      </p:pic>
      <p:sp>
        <p:nvSpPr>
          <p:cNvPr id="12" name="Text Placeholder 5">
            <a:extLst>
              <a:ext uri="{FF2B5EF4-FFF2-40B4-BE49-F238E27FC236}">
                <a16:creationId xmlns:a16="http://schemas.microsoft.com/office/drawing/2014/main" id="{481DB81C-AEE1-1CD7-DF05-A58CFE5AF28A}"/>
              </a:ext>
            </a:extLst>
          </p:cNvPr>
          <p:cNvSpPr>
            <a:spLocks noGrp="1"/>
          </p:cNvSpPr>
          <p:nvPr>
            <p:ph type="body" sz="quarter" idx="12"/>
          </p:nvPr>
        </p:nvSpPr>
        <p:spPr>
          <a:xfrm>
            <a:off x="6342062" y="4656207"/>
            <a:ext cx="2617787" cy="353943"/>
          </a:xfrm>
        </p:spPr>
        <p:txBody>
          <a:bodyPr/>
          <a:lstStyle/>
          <a:p>
            <a:pPr fontAlgn="base">
              <a:spcBef>
                <a:spcPts val="600"/>
              </a:spcBef>
            </a:pPr>
            <a:r>
              <a:rPr lang="en-US" dirty="0"/>
              <a:t>Coliseum Place</a:t>
            </a:r>
          </a:p>
          <a:p>
            <a:pPr fontAlgn="base">
              <a:spcBef>
                <a:spcPts val="600"/>
              </a:spcBef>
            </a:pPr>
            <a:r>
              <a:rPr lang="en-US" dirty="0"/>
              <a:t>David Baker Architects</a:t>
            </a:r>
            <a:br>
              <a:rPr lang="en-US" dirty="0"/>
            </a:br>
            <a:r>
              <a:rPr lang="en-US" dirty="0"/>
              <a:t>Image credit: Bruce Damonte</a:t>
            </a:r>
          </a:p>
        </p:txBody>
      </p:sp>
    </p:spTree>
    <p:extLst>
      <p:ext uri="{BB962C8B-B14F-4D97-AF65-F5344CB8AC3E}">
        <p14:creationId xmlns:p14="http://schemas.microsoft.com/office/powerpoint/2010/main" val="4053552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D1CC4-2965-63BA-B848-7C2A774797B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4969039-5A7C-892E-6F33-D161CA13C006}"/>
              </a:ext>
            </a:extLst>
          </p:cNvPr>
          <p:cNvSpPr>
            <a:spLocks noGrp="1"/>
          </p:cNvSpPr>
          <p:nvPr>
            <p:ph type="title"/>
          </p:nvPr>
        </p:nvSpPr>
        <p:spPr>
          <a:xfrm>
            <a:off x="367602" y="237267"/>
            <a:ext cx="4335765" cy="398571"/>
          </a:xfrm>
        </p:spPr>
        <p:txBody>
          <a:bodyPr wrap="square" anchor="t">
            <a:noAutofit/>
          </a:bodyPr>
          <a:lstStyle/>
          <a:p>
            <a:r>
              <a:rPr lang="en-US" dirty="0">
                <a:latin typeface="Arial" panose="020B0604020202020204" pitchFamily="34" charset="0"/>
                <a:cs typeface="Arial" panose="020B0604020202020204" pitchFamily="34" charset="0"/>
              </a:rPr>
              <a:t>Key drivers of sustainable design (</a:t>
            </a:r>
            <a:r>
              <a:rPr lang="en-US" dirty="0" err="1">
                <a:latin typeface="Arial" panose="020B0604020202020204" pitchFamily="34" charset="0"/>
                <a:cs typeface="Arial" panose="020B0604020202020204" pitchFamily="34" charset="0"/>
              </a:rPr>
              <a:t>cont</a:t>
            </a:r>
            <a:r>
              <a:rPr lang="en-US" dirty="0">
                <a:latin typeface="Arial" panose="020B0604020202020204" pitchFamily="34" charset="0"/>
                <a:cs typeface="Arial" panose="020B0604020202020204" pitchFamily="34" charset="0"/>
              </a:rPr>
              <a:t>)</a:t>
            </a:r>
          </a:p>
        </p:txBody>
      </p:sp>
      <p:sp>
        <p:nvSpPr>
          <p:cNvPr id="3" name="Rectangle 1">
            <a:extLst>
              <a:ext uri="{FF2B5EF4-FFF2-40B4-BE49-F238E27FC236}">
                <a16:creationId xmlns:a16="http://schemas.microsoft.com/office/drawing/2014/main" id="{7C1A429E-F419-07D4-8784-44DE41EDBFB9}"/>
              </a:ext>
            </a:extLst>
          </p:cNvPr>
          <p:cNvSpPr>
            <a:spLocks noGrp="1" noChangeArrowheads="1"/>
          </p:cNvSpPr>
          <p:nvPr>
            <p:ph idx="1"/>
          </p:nvPr>
        </p:nvSpPr>
        <p:spPr bwMode="auto">
          <a:xfrm>
            <a:off x="367602" y="1067187"/>
            <a:ext cx="4204398" cy="358902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Autofit/>
          </a:bodyPr>
          <a:lstStyle/>
          <a:p>
            <a:pPr>
              <a:lnSpc>
                <a:spcPct val="110000"/>
              </a:lnSpc>
              <a:spcBef>
                <a:spcPts val="1200"/>
              </a:spcBef>
            </a:pPr>
            <a:r>
              <a:rPr lang="en-US" sz="1200" b="1" dirty="0">
                <a:latin typeface="Arial" panose="020B0604020202020204" pitchFamily="34" charset="0"/>
                <a:cs typeface="Arial" panose="020B0604020202020204" pitchFamily="34" charset="0"/>
              </a:rPr>
              <a:t>Client/market demand:</a:t>
            </a:r>
            <a:r>
              <a:rPr lang="en-US" sz="1200" dirty="0">
                <a:latin typeface="Arial" panose="020B0604020202020204" pitchFamily="34" charset="0"/>
                <a:cs typeface="Arial" panose="020B0604020202020204" pitchFamily="34" charset="0"/>
              </a:rPr>
              <a:t> Clients increasingly request sustainable features because they see value: lower operating costs, meeting corporate ESG goals, or earning marketing cachet (“This is a LEED Platinum building”). Investors and tenants likewise prefer efficient, healthy buildings. Thus, sustainable design can provide competitive advantage and align with business interests.</a:t>
            </a:r>
          </a:p>
          <a:p>
            <a:pPr>
              <a:lnSpc>
                <a:spcPct val="110000"/>
              </a:lnSpc>
              <a:spcBef>
                <a:spcPts val="1200"/>
              </a:spcBef>
            </a:pPr>
            <a:r>
              <a:rPr lang="en-US" sz="1200" b="1" dirty="0">
                <a:latin typeface="Arial" panose="020B0604020202020204" pitchFamily="34" charset="0"/>
                <a:cs typeface="Arial" panose="020B0604020202020204" pitchFamily="34" charset="0"/>
              </a:rPr>
              <a:t>Technological advances:</a:t>
            </a:r>
            <a:r>
              <a:rPr lang="en-US" sz="1200" dirty="0">
                <a:latin typeface="Arial" panose="020B0604020202020204" pitchFamily="34" charset="0"/>
                <a:cs typeface="Arial" panose="020B0604020202020204" pitchFamily="34" charset="0"/>
              </a:rPr>
              <a:t> Tools and data (like energy simulation software, environmental analysis platforms, smart building tech) have advanced dramatically. What used to be time-consuming analyses can now be done in minutes (as we’ll see with Forma and Insight). These advances remove barriers – making it easier and cost-effective to integrate sustainability into the design process.</a:t>
            </a:r>
          </a:p>
          <a:p>
            <a:pPr marL="0" indent="0">
              <a:lnSpc>
                <a:spcPct val="110000"/>
              </a:lnSpc>
              <a:spcBef>
                <a:spcPts val="1200"/>
              </a:spcBef>
              <a:buNone/>
            </a:pPr>
            <a:r>
              <a:rPr lang="en-US" sz="1200" dirty="0">
                <a:latin typeface="Arial" panose="020B0604020202020204" pitchFamily="34" charset="0"/>
                <a:cs typeface="Arial" panose="020B0604020202020204" pitchFamily="34" charset="0"/>
              </a:rPr>
              <a:t>By recognizing these drivers, designers can better anticipate the </a:t>
            </a:r>
            <a:r>
              <a:rPr lang="en-US" sz="1200" b="1" dirty="0">
                <a:latin typeface="Arial" panose="020B0604020202020204" pitchFamily="34" charset="0"/>
                <a:cs typeface="Arial" panose="020B0604020202020204" pitchFamily="34" charset="0"/>
              </a:rPr>
              <a:t>expectations on modern projects</a:t>
            </a:r>
            <a:r>
              <a:rPr lang="en-US" sz="1200" dirty="0">
                <a:latin typeface="Arial" panose="020B0604020202020204" pitchFamily="34" charset="0"/>
                <a:cs typeface="Arial" panose="020B0604020202020204" pitchFamily="34" charset="0"/>
              </a:rPr>
              <a:t> and harness the available tools to meet them.</a:t>
            </a:r>
          </a:p>
        </p:txBody>
      </p:sp>
      <p:pic>
        <p:nvPicPr>
          <p:cNvPr id="5" name="Picture 4" descr="A person standing in front of yellow doors&#10;&#10;AI-generated content may be incorrect.">
            <a:extLst>
              <a:ext uri="{FF2B5EF4-FFF2-40B4-BE49-F238E27FC236}">
                <a16:creationId xmlns:a16="http://schemas.microsoft.com/office/drawing/2014/main" id="{FD445FCA-B8C4-B911-04C0-468A9B3F7539}"/>
              </a:ext>
            </a:extLst>
          </p:cNvPr>
          <p:cNvPicPr>
            <a:picLocks noChangeAspect="1"/>
          </p:cNvPicPr>
          <p:nvPr/>
        </p:nvPicPr>
        <p:blipFill>
          <a:blip r:embed="rId3">
            <a:extLst>
              <a:ext uri="{28A0092B-C50C-407E-A947-70E740481C1C}">
                <a14:useLocalDpi xmlns:a14="http://schemas.microsoft.com/office/drawing/2010/main" val="0"/>
              </a:ext>
            </a:extLst>
          </a:blip>
          <a:srcRect l="5200" r="37197"/>
          <a:stretch>
            <a:fillRect/>
          </a:stretch>
        </p:blipFill>
        <p:spPr>
          <a:xfrm>
            <a:off x="4703367" y="10"/>
            <a:ext cx="4438650" cy="5143490"/>
          </a:xfrm>
          <a:prstGeom prst="rect">
            <a:avLst/>
          </a:prstGeom>
          <a:noFill/>
        </p:spPr>
      </p:pic>
      <p:sp>
        <p:nvSpPr>
          <p:cNvPr id="12" name="Text Placeholder 5">
            <a:extLst>
              <a:ext uri="{FF2B5EF4-FFF2-40B4-BE49-F238E27FC236}">
                <a16:creationId xmlns:a16="http://schemas.microsoft.com/office/drawing/2014/main" id="{F6F3DC65-900D-42BC-1355-347D7ABE4A78}"/>
              </a:ext>
            </a:extLst>
          </p:cNvPr>
          <p:cNvSpPr>
            <a:spLocks noGrp="1"/>
          </p:cNvSpPr>
          <p:nvPr>
            <p:ph type="body" sz="quarter" idx="12"/>
          </p:nvPr>
        </p:nvSpPr>
        <p:spPr>
          <a:xfrm>
            <a:off x="4887120" y="4656207"/>
            <a:ext cx="4071144" cy="353943"/>
          </a:xfrm>
        </p:spPr>
        <p:txBody>
          <a:bodyPr/>
          <a:lstStyle/>
          <a:p>
            <a:pPr fontAlgn="base">
              <a:spcBef>
                <a:spcPts val="600"/>
              </a:spcBef>
            </a:pPr>
            <a:r>
              <a:rPr lang="en-US" dirty="0"/>
              <a:t>Coliseum Place</a:t>
            </a:r>
          </a:p>
          <a:p>
            <a:pPr fontAlgn="base">
              <a:spcBef>
                <a:spcPts val="600"/>
              </a:spcBef>
            </a:pPr>
            <a:r>
              <a:rPr lang="en-US" dirty="0"/>
              <a:t>David Baker Architects</a:t>
            </a:r>
            <a:br>
              <a:rPr lang="en-US" dirty="0"/>
            </a:br>
            <a:r>
              <a:rPr lang="en-US" dirty="0"/>
              <a:t>Image credit: Bruce Damonte</a:t>
            </a:r>
          </a:p>
        </p:txBody>
      </p:sp>
    </p:spTree>
    <p:extLst>
      <p:ext uri="{BB962C8B-B14F-4D97-AF65-F5344CB8AC3E}">
        <p14:creationId xmlns:p14="http://schemas.microsoft.com/office/powerpoint/2010/main" val="10934461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A31913-2AEF-D7D6-D609-4C2F0848BD6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E54F4C6-7038-9D95-61BA-12BC577A7735}"/>
              </a:ext>
            </a:extLst>
          </p:cNvPr>
          <p:cNvSpPr>
            <a:spLocks noGrp="1"/>
          </p:cNvSpPr>
          <p:nvPr>
            <p:ph type="title"/>
          </p:nvPr>
        </p:nvSpPr>
        <p:spPr>
          <a:xfrm>
            <a:off x="3263200" y="365760"/>
            <a:ext cx="5513198" cy="398571"/>
          </a:xfrm>
        </p:spPr>
        <p:txBody>
          <a:bodyPr wrap="square" anchor="t">
            <a:noAutofit/>
          </a:bodyPr>
          <a:lstStyle/>
          <a:p>
            <a:r>
              <a:rPr lang="en-US" dirty="0">
                <a:latin typeface="Arial" panose="020B0604020202020204" pitchFamily="34" charset="0"/>
                <a:cs typeface="Arial" panose="020B0604020202020204" pitchFamily="34" charset="0"/>
              </a:rPr>
              <a:t>Outcome-based vs.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traditional design approaches</a:t>
            </a:r>
          </a:p>
        </p:txBody>
      </p:sp>
      <p:sp>
        <p:nvSpPr>
          <p:cNvPr id="3" name="Rectangle 1">
            <a:extLst>
              <a:ext uri="{FF2B5EF4-FFF2-40B4-BE49-F238E27FC236}">
                <a16:creationId xmlns:a16="http://schemas.microsoft.com/office/drawing/2014/main" id="{4B6CE703-96DD-6678-A712-4426FAE5DC03}"/>
              </a:ext>
            </a:extLst>
          </p:cNvPr>
          <p:cNvSpPr>
            <a:spLocks noGrp="1" noChangeArrowheads="1"/>
          </p:cNvSpPr>
          <p:nvPr>
            <p:ph idx="1"/>
          </p:nvPr>
        </p:nvSpPr>
        <p:spPr bwMode="auto">
          <a:xfrm>
            <a:off x="3263201" y="1188720"/>
            <a:ext cx="5513198" cy="2796139"/>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rmAutofit/>
          </a:bodyPr>
          <a:lstStyle/>
          <a:p>
            <a:pPr marL="0" indent="0">
              <a:buNone/>
            </a:pPr>
            <a:r>
              <a:rPr lang="en-US" sz="1400" dirty="0">
                <a:latin typeface="Arial" panose="020B0604020202020204" pitchFamily="34" charset="0"/>
                <a:cs typeface="Arial" panose="020B0604020202020204" pitchFamily="34" charset="0"/>
              </a:rPr>
              <a:t>It’s important to understand how </a:t>
            </a:r>
            <a:r>
              <a:rPr lang="en-US" sz="1400" b="1" dirty="0">
                <a:latin typeface="Arial" panose="020B0604020202020204" pitchFamily="34" charset="0"/>
                <a:cs typeface="Arial" panose="020B0604020202020204" pitchFamily="34" charset="0"/>
              </a:rPr>
              <a:t>outcome-based design</a:t>
            </a:r>
            <a:r>
              <a:rPr lang="en-US" sz="1400" dirty="0">
                <a:latin typeface="Arial" panose="020B0604020202020204" pitchFamily="34" charset="0"/>
                <a:cs typeface="Arial" panose="020B0604020202020204" pitchFamily="34" charset="0"/>
              </a:rPr>
              <a:t> compares with a more traditional “model-based” approach:</a:t>
            </a:r>
          </a:p>
          <a:p>
            <a:r>
              <a:rPr lang="en-US" sz="1400" b="1" dirty="0">
                <a:latin typeface="Arial" panose="020B0604020202020204" pitchFamily="34" charset="0"/>
                <a:cs typeface="Arial" panose="020B0604020202020204" pitchFamily="34" charset="0"/>
              </a:rPr>
              <a:t>Traditional model-based design:</a:t>
            </a:r>
            <a:r>
              <a:rPr lang="en-US" sz="1400" dirty="0">
                <a:latin typeface="Arial" panose="020B0604020202020204" pitchFamily="34" charset="0"/>
                <a:cs typeface="Arial" panose="020B0604020202020204" pitchFamily="34" charset="0"/>
              </a:rPr>
              <a:t> The focus is on developing a detailed building model (geometry, aesthetics, functions) first. Performance checks (energy modeling, daylight analysis, etc.) are often done later in the process or only to validate compliance. Changes for performance reasons might come as rework. For example, an architect might fully design a facade, then find out via a late simulation that it causes glare or high cooling loads, requiring revisions. This sequential approach can be slow to adapt and might miss opportunities for optimization.</a:t>
            </a:r>
          </a:p>
        </p:txBody>
      </p:sp>
      <p:pic>
        <p:nvPicPr>
          <p:cNvPr id="5" name="Picture 4" descr="A group of people walking in a building&#10;&#10;AI-generated content may be incorrect.">
            <a:extLst>
              <a:ext uri="{FF2B5EF4-FFF2-40B4-BE49-F238E27FC236}">
                <a16:creationId xmlns:a16="http://schemas.microsoft.com/office/drawing/2014/main" id="{04C7248D-2F5C-AAEB-6D6D-645F5D9C3FD1}"/>
              </a:ext>
            </a:extLst>
          </p:cNvPr>
          <p:cNvPicPr>
            <a:picLocks noChangeAspect="1"/>
          </p:cNvPicPr>
          <p:nvPr/>
        </p:nvPicPr>
        <p:blipFill>
          <a:blip r:embed="rId3">
            <a:extLst>
              <a:ext uri="{28A0092B-C50C-407E-A947-70E740481C1C}">
                <a14:useLocalDpi xmlns:a14="http://schemas.microsoft.com/office/drawing/2010/main" val="0"/>
              </a:ext>
            </a:extLst>
          </a:blip>
          <a:srcRect l="34782" r="32562"/>
          <a:stretch>
            <a:fillRect/>
          </a:stretch>
        </p:blipFill>
        <p:spPr>
          <a:xfrm>
            <a:off x="20" y="10"/>
            <a:ext cx="2986067" cy="5143490"/>
          </a:xfrm>
          <a:prstGeom prst="rect">
            <a:avLst/>
          </a:prstGeom>
          <a:noFill/>
        </p:spPr>
      </p:pic>
      <p:sp>
        <p:nvSpPr>
          <p:cNvPr id="12" name="Text Placeholder 5">
            <a:extLst>
              <a:ext uri="{FF2B5EF4-FFF2-40B4-BE49-F238E27FC236}">
                <a16:creationId xmlns:a16="http://schemas.microsoft.com/office/drawing/2014/main" id="{40F1FCC0-8E36-94F3-DF45-A5DB4B78A33F}"/>
              </a:ext>
            </a:extLst>
          </p:cNvPr>
          <p:cNvSpPr>
            <a:spLocks noGrp="1"/>
          </p:cNvSpPr>
          <p:nvPr>
            <p:ph type="body" sz="quarter" idx="12"/>
          </p:nvPr>
        </p:nvSpPr>
        <p:spPr>
          <a:xfrm>
            <a:off x="183357" y="4425375"/>
            <a:ext cx="2613818" cy="584775"/>
          </a:xfrm>
        </p:spPr>
        <p:txBody>
          <a:bodyPr/>
          <a:lstStyle/>
          <a:p>
            <a:pPr>
              <a:spcBef>
                <a:spcPts val="600"/>
              </a:spcBef>
            </a:pPr>
            <a:r>
              <a:rPr lang="en-US" sz="700" dirty="0"/>
              <a:t>Project title: Founders Hall, Foster School of Business, University of Washington</a:t>
            </a:r>
          </a:p>
          <a:p>
            <a:pPr>
              <a:spcBef>
                <a:spcPts val="600"/>
              </a:spcBef>
            </a:pPr>
            <a:r>
              <a:rPr lang="en-US" sz="700" dirty="0"/>
              <a:t>Firm name: LMN</a:t>
            </a:r>
          </a:p>
          <a:p>
            <a:pPr>
              <a:spcBef>
                <a:spcPts val="600"/>
              </a:spcBef>
            </a:pPr>
            <a:r>
              <a:rPr lang="en-US" sz="700" dirty="0"/>
              <a:t>Photographer: Tim Griffith</a:t>
            </a:r>
          </a:p>
        </p:txBody>
      </p:sp>
    </p:spTree>
    <p:extLst>
      <p:ext uri="{BB962C8B-B14F-4D97-AF65-F5344CB8AC3E}">
        <p14:creationId xmlns:p14="http://schemas.microsoft.com/office/powerpoint/2010/main" val="16439581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8B0E0-A3F5-F135-B0AF-F33A6630A2B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DE00010-F6D4-5B95-EA71-C7CF1C583CB5}"/>
              </a:ext>
            </a:extLst>
          </p:cNvPr>
          <p:cNvSpPr>
            <a:spLocks noGrp="1"/>
          </p:cNvSpPr>
          <p:nvPr>
            <p:ph type="title"/>
          </p:nvPr>
        </p:nvSpPr>
        <p:spPr>
          <a:xfrm>
            <a:off x="367602" y="365760"/>
            <a:ext cx="4204398" cy="398571"/>
          </a:xfrm>
        </p:spPr>
        <p:txBody>
          <a:bodyPr wrap="square" anchor="t">
            <a:noAutofit/>
          </a:bodyPr>
          <a:lstStyle/>
          <a:p>
            <a:r>
              <a:rPr lang="en-US" dirty="0">
                <a:latin typeface="Arial" panose="020B0604020202020204" pitchFamily="34" charset="0"/>
                <a:cs typeface="Arial" panose="020B0604020202020204" pitchFamily="34" charset="0"/>
              </a:rPr>
              <a:t>Outcome-based vs. traditional design approaches</a:t>
            </a:r>
          </a:p>
        </p:txBody>
      </p:sp>
      <p:sp>
        <p:nvSpPr>
          <p:cNvPr id="3" name="Rectangle 1">
            <a:extLst>
              <a:ext uri="{FF2B5EF4-FFF2-40B4-BE49-F238E27FC236}">
                <a16:creationId xmlns:a16="http://schemas.microsoft.com/office/drawing/2014/main" id="{58D7B3AD-058F-9E46-09C1-BE417F95CC40}"/>
              </a:ext>
            </a:extLst>
          </p:cNvPr>
          <p:cNvSpPr>
            <a:spLocks noGrp="1" noChangeArrowheads="1"/>
          </p:cNvSpPr>
          <p:nvPr>
            <p:ph idx="1"/>
          </p:nvPr>
        </p:nvSpPr>
        <p:spPr bwMode="auto">
          <a:xfrm>
            <a:off x="367602" y="1554480"/>
            <a:ext cx="4152012" cy="358902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Autofit/>
          </a:bodyPr>
          <a:lstStyle/>
          <a:p>
            <a:pPr>
              <a:lnSpc>
                <a:spcPct val="120000"/>
              </a:lnSpc>
            </a:pPr>
            <a:r>
              <a:rPr lang="en-US" sz="1300" b="1" dirty="0">
                <a:latin typeface="Arial" panose="020B0604020202020204" pitchFamily="34" charset="0"/>
                <a:cs typeface="Arial" panose="020B0604020202020204" pitchFamily="34" charset="0"/>
              </a:rPr>
              <a:t>Outcome-based design:</a:t>
            </a:r>
            <a:r>
              <a:rPr lang="en-US" sz="1300" dirty="0">
                <a:latin typeface="Arial" panose="020B0604020202020204" pitchFamily="34" charset="0"/>
                <a:cs typeface="Arial" panose="020B0604020202020204" pitchFamily="34" charset="0"/>
              </a:rPr>
              <a:t> The process starts with clear performance targets or outcomes (e.g., 40% energy savings, daylight autonomy of 60%, low wind discomfort in plazas). The building model evolves in tandem with continuous analysis. Designers use </a:t>
            </a:r>
            <a:r>
              <a:rPr lang="en-US" sz="1300" b="1" dirty="0">
                <a:latin typeface="Arial" panose="020B0604020202020204" pitchFamily="34" charset="0"/>
                <a:cs typeface="Arial" panose="020B0604020202020204" pitchFamily="34" charset="0"/>
              </a:rPr>
              <a:t>rapid feedback</a:t>
            </a:r>
            <a:r>
              <a:rPr lang="en-US" sz="1300" dirty="0">
                <a:latin typeface="Arial" panose="020B0604020202020204" pitchFamily="34" charset="0"/>
                <a:cs typeface="Arial" panose="020B0604020202020204" pitchFamily="34" charset="0"/>
              </a:rPr>
              <a:t> from tools at concept stage, tweaking forms and features to meet targets as they go.</a:t>
            </a:r>
          </a:p>
          <a:p>
            <a:pPr marL="231775" lvl="1" indent="0">
              <a:lnSpc>
                <a:spcPct val="120000"/>
              </a:lnSpc>
              <a:buNone/>
            </a:pPr>
            <a:r>
              <a:rPr lang="en-US" sz="1300" dirty="0">
                <a:latin typeface="Arial" panose="020B0604020202020204" pitchFamily="34" charset="0"/>
                <a:cs typeface="Arial" panose="020B0604020202020204" pitchFamily="34" charset="0"/>
              </a:rPr>
              <a:t>In essence, analysis isn’t a one-time check, but a guiding tool at every iteration. This </a:t>
            </a:r>
            <a:r>
              <a:rPr lang="en-US" sz="1300" b="1" dirty="0">
                <a:latin typeface="Arial" panose="020B0604020202020204" pitchFamily="34" charset="0"/>
                <a:cs typeface="Arial" panose="020B0604020202020204" pitchFamily="34" charset="0"/>
              </a:rPr>
              <a:t>iterative loop</a:t>
            </a:r>
            <a:r>
              <a:rPr lang="en-US" sz="1300" dirty="0">
                <a:latin typeface="Arial" panose="020B0604020202020204" pitchFamily="34" charset="0"/>
                <a:cs typeface="Arial" panose="020B0604020202020204" pitchFamily="34" charset="0"/>
              </a:rPr>
              <a:t> is more agile. Issues are caught and addressed early (for instance, realizing a courtyard should be wider for daylight, or rotating a building 15° to reduce wind tunnels </a:t>
            </a:r>
            <a:r>
              <a:rPr lang="en-US" sz="1300" i="1" dirty="0">
                <a:latin typeface="Arial" panose="020B0604020202020204" pitchFamily="34" charset="0"/>
                <a:cs typeface="Arial" panose="020B0604020202020204" pitchFamily="34" charset="0"/>
              </a:rPr>
              <a:t>before</a:t>
            </a:r>
            <a:r>
              <a:rPr lang="en-US" sz="1300" dirty="0">
                <a:latin typeface="Arial" panose="020B0604020202020204" pitchFamily="34" charset="0"/>
                <a:cs typeface="Arial" panose="020B0604020202020204" pitchFamily="34" charset="0"/>
              </a:rPr>
              <a:t> finalizing the site plan).</a:t>
            </a:r>
          </a:p>
        </p:txBody>
      </p:sp>
      <p:pic>
        <p:nvPicPr>
          <p:cNvPr id="5" name="Picture 4" descr="A large building with many floors and a large staircase&#10;&#10;AI-generated content may be incorrect.">
            <a:extLst>
              <a:ext uri="{FF2B5EF4-FFF2-40B4-BE49-F238E27FC236}">
                <a16:creationId xmlns:a16="http://schemas.microsoft.com/office/drawing/2014/main" id="{CCCD869F-16FB-B9AF-46BE-F8C6E4DAA69D}"/>
              </a:ext>
            </a:extLst>
          </p:cNvPr>
          <p:cNvPicPr>
            <a:picLocks noChangeAspect="1"/>
          </p:cNvPicPr>
          <p:nvPr/>
        </p:nvPicPr>
        <p:blipFill>
          <a:blip r:embed="rId3">
            <a:extLst>
              <a:ext uri="{28A0092B-C50C-407E-A947-70E740481C1C}">
                <a14:useLocalDpi xmlns:a14="http://schemas.microsoft.com/office/drawing/2010/main" val="0"/>
              </a:ext>
            </a:extLst>
          </a:blip>
          <a:srcRect t="13090" r="3" b="3"/>
          <a:stretch>
            <a:fillRect/>
          </a:stretch>
        </p:blipFill>
        <p:spPr>
          <a:xfrm>
            <a:off x="4703763" y="10"/>
            <a:ext cx="4438650" cy="5143490"/>
          </a:xfrm>
          <a:prstGeom prst="rect">
            <a:avLst/>
          </a:prstGeom>
          <a:noFill/>
        </p:spPr>
      </p:pic>
      <p:sp>
        <p:nvSpPr>
          <p:cNvPr id="12" name="Text Placeholder 5">
            <a:extLst>
              <a:ext uri="{FF2B5EF4-FFF2-40B4-BE49-F238E27FC236}">
                <a16:creationId xmlns:a16="http://schemas.microsoft.com/office/drawing/2014/main" id="{F401EF68-7418-7523-88B1-B7303987E7CD}"/>
              </a:ext>
            </a:extLst>
          </p:cNvPr>
          <p:cNvSpPr>
            <a:spLocks noGrp="1"/>
          </p:cNvSpPr>
          <p:nvPr>
            <p:ph type="body" sz="quarter" idx="12"/>
          </p:nvPr>
        </p:nvSpPr>
        <p:spPr>
          <a:xfrm>
            <a:off x="4887120" y="4656207"/>
            <a:ext cx="4071144" cy="353943"/>
          </a:xfrm>
        </p:spPr>
        <p:txBody>
          <a:bodyPr/>
          <a:lstStyle/>
          <a:p>
            <a:pPr>
              <a:spcBef>
                <a:spcPts val="600"/>
              </a:spcBef>
            </a:pPr>
            <a:r>
              <a:rPr lang="en-US" dirty="0"/>
              <a:t>Austin Central Library</a:t>
            </a:r>
          </a:p>
          <a:p>
            <a:pPr>
              <a:spcBef>
                <a:spcPts val="600"/>
              </a:spcBef>
            </a:pPr>
            <a:r>
              <a:rPr lang="en-US" dirty="0"/>
              <a:t>Lake Flato Architects</a:t>
            </a:r>
            <a:br>
              <a:rPr lang="en-US" dirty="0"/>
            </a:br>
            <a:r>
              <a:rPr lang="en-US" dirty="0"/>
              <a:t>Photographer: Lara Swimmer</a:t>
            </a:r>
          </a:p>
        </p:txBody>
      </p:sp>
    </p:spTree>
    <p:extLst>
      <p:ext uri="{BB962C8B-B14F-4D97-AF65-F5344CB8AC3E}">
        <p14:creationId xmlns:p14="http://schemas.microsoft.com/office/powerpoint/2010/main" val="9801372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892CD0-3E72-F82C-9D8B-58883BEFB55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0BB28FA-076E-F2FF-8A74-3B07E1404325}"/>
              </a:ext>
            </a:extLst>
          </p:cNvPr>
          <p:cNvSpPr>
            <a:spLocks noGrp="1"/>
          </p:cNvSpPr>
          <p:nvPr>
            <p:ph type="title"/>
          </p:nvPr>
        </p:nvSpPr>
        <p:spPr>
          <a:xfrm>
            <a:off x="368490" y="365760"/>
            <a:ext cx="5513198" cy="398571"/>
          </a:xfrm>
        </p:spPr>
        <p:txBody>
          <a:bodyPr wrap="square" anchor="t">
            <a:noAutofit/>
          </a:bodyPr>
          <a:lstStyle/>
          <a:p>
            <a:r>
              <a:rPr lang="en-US" dirty="0">
                <a:latin typeface="Arial" panose="020B0604020202020204" pitchFamily="34" charset="0"/>
                <a:cs typeface="Arial" panose="020B0604020202020204" pitchFamily="34" charset="0"/>
              </a:rPr>
              <a:t>Outcome-based vs. traditional design approaches</a:t>
            </a:r>
          </a:p>
        </p:txBody>
      </p:sp>
      <p:sp>
        <p:nvSpPr>
          <p:cNvPr id="2" name="Content Placeholder 1">
            <a:extLst>
              <a:ext uri="{FF2B5EF4-FFF2-40B4-BE49-F238E27FC236}">
                <a16:creationId xmlns:a16="http://schemas.microsoft.com/office/drawing/2014/main" id="{4F92609A-1F67-0955-BD3B-E0B55D4028EB}"/>
              </a:ext>
            </a:extLst>
          </p:cNvPr>
          <p:cNvSpPr>
            <a:spLocks noGrp="1" noChangeArrowheads="1"/>
          </p:cNvSpPr>
          <p:nvPr>
            <p:ph idx="1"/>
          </p:nvPr>
        </p:nvSpPr>
        <p:spPr bwMode="auto">
          <a:xfrm>
            <a:off x="368490" y="1421130"/>
            <a:ext cx="5605272" cy="358902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rmAutofit/>
          </a:bodyPr>
          <a:lstStyle/>
          <a:p>
            <a:pPr defTabSz="914400" eaLnBrk="0" fontAlgn="base" hangingPunct="0">
              <a:spcBef>
                <a:spcPct val="0"/>
              </a:spcBef>
              <a:spcAft>
                <a:spcPts val="600"/>
              </a:spcAft>
              <a:buClrTx/>
            </a:pPr>
            <a:r>
              <a:rPr kumimoji="0" lang="en-US" altLang="en-US" sz="1400" b="1" i="0" u="none" strike="noStrike" cap="none" normalizeH="0" baseline="0" dirty="0">
                <a:ln>
                  <a:noFill/>
                </a:ln>
                <a:effectLst/>
                <a:latin typeface="Arial" panose="020B0604020202020204" pitchFamily="34" charset="0"/>
                <a:cs typeface="Arial" panose="020B0604020202020204" pitchFamily="34" charset="0"/>
              </a:rPr>
              <a:t>Collaboration and communication:</a:t>
            </a:r>
            <a:r>
              <a:rPr kumimoji="0" lang="en-US" altLang="en-US" sz="1400" b="0" i="0" u="none" strike="noStrike" cap="none" normalizeH="0" baseline="0" dirty="0">
                <a:ln>
                  <a:noFill/>
                </a:ln>
                <a:effectLst/>
                <a:latin typeface="Arial" panose="020B0604020202020204" pitchFamily="34" charset="0"/>
                <a:cs typeface="Arial" panose="020B0604020202020204" pitchFamily="34" charset="0"/>
              </a:rPr>
              <a:t> Outcome-based workflows often encourage multidisciplinary teamwork from the start—energy modelers, engineers, and architects collaborating on goals—whereas traditional workflows might silo these roles (with engineers coming in mainly at later phases). Outcome-based design produces data (graphs, simulations) that can be shared with clients to justify design choices, improving transparency and trust.</a:t>
            </a:r>
          </a:p>
          <a:p>
            <a:pPr defTabSz="914400" eaLnBrk="0" fontAlgn="base" hangingPunct="0">
              <a:spcBef>
                <a:spcPct val="0"/>
              </a:spcBef>
              <a:spcAft>
                <a:spcPts val="600"/>
              </a:spcAft>
              <a:buClrTx/>
            </a:pPr>
            <a:endParaRPr kumimoji="0" lang="en-US" altLang="en-US" sz="1400" b="0" i="0" u="none" strike="noStrike" cap="none" normalizeH="0" baseline="0" dirty="0">
              <a:ln>
                <a:noFill/>
              </a:ln>
              <a:effectLst/>
              <a:latin typeface="Arial" panose="020B0604020202020204" pitchFamily="34" charset="0"/>
              <a:cs typeface="Arial" panose="020B0604020202020204" pitchFamily="34" charset="0"/>
            </a:endParaRPr>
          </a:p>
          <a:p>
            <a:pPr defTabSz="914400" eaLnBrk="0" fontAlgn="base" hangingPunct="0">
              <a:spcBef>
                <a:spcPct val="0"/>
              </a:spcBef>
              <a:spcAft>
                <a:spcPts val="600"/>
              </a:spcAft>
              <a:buClrTx/>
            </a:pPr>
            <a:r>
              <a:rPr kumimoji="0" lang="en-US" altLang="en-US" sz="1400" b="1" i="0" u="none" strike="noStrike" cap="none" normalizeH="0" baseline="0" dirty="0">
                <a:ln>
                  <a:noFill/>
                </a:ln>
                <a:effectLst/>
                <a:latin typeface="Arial" panose="020B0604020202020204" pitchFamily="34" charset="0"/>
                <a:cs typeface="Arial" panose="020B0604020202020204" pitchFamily="34" charset="0"/>
              </a:rPr>
              <a:t>Result:</a:t>
            </a:r>
            <a:r>
              <a:rPr kumimoji="0" lang="en-US" altLang="en-US" sz="1400" b="0" i="0" u="none" strike="noStrike" cap="none" normalizeH="0" baseline="0" dirty="0">
                <a:ln>
                  <a:noFill/>
                </a:ln>
                <a:effectLst/>
                <a:latin typeface="Arial" panose="020B0604020202020204" pitchFamily="34" charset="0"/>
                <a:cs typeface="Arial" panose="020B0604020202020204" pitchFamily="34" charset="0"/>
              </a:rPr>
              <a:t> An outcome-based approach typically leads to a design that inherently meets performance goals by design, reducing costly changes late in the project. It aligns the project team around common goals from day one.</a:t>
            </a:r>
          </a:p>
        </p:txBody>
      </p:sp>
      <p:pic>
        <p:nvPicPr>
          <p:cNvPr id="5" name="Picture 4" descr="A building with a garden and a person sitting on a bench&#10;&#10;AI-generated content may be incorrect.">
            <a:extLst>
              <a:ext uri="{FF2B5EF4-FFF2-40B4-BE49-F238E27FC236}">
                <a16:creationId xmlns:a16="http://schemas.microsoft.com/office/drawing/2014/main" id="{A7063D41-B06F-BA97-F6DB-5E923915E1E6}"/>
              </a:ext>
            </a:extLst>
          </p:cNvPr>
          <p:cNvPicPr>
            <a:picLocks noChangeAspect="1"/>
          </p:cNvPicPr>
          <p:nvPr/>
        </p:nvPicPr>
        <p:blipFill>
          <a:blip r:embed="rId3">
            <a:extLst>
              <a:ext uri="{28A0092B-C50C-407E-A947-70E740481C1C}">
                <a14:useLocalDpi xmlns:a14="http://schemas.microsoft.com/office/drawing/2010/main" val="0"/>
              </a:ext>
            </a:extLst>
          </a:blip>
          <a:srcRect l="6155" r="6872" b="2"/>
          <a:stretch>
            <a:fillRect/>
          </a:stretch>
        </p:blipFill>
        <p:spPr>
          <a:xfrm>
            <a:off x="6157913" y="10"/>
            <a:ext cx="2986087" cy="5143490"/>
          </a:xfrm>
          <a:prstGeom prst="rect">
            <a:avLst/>
          </a:prstGeom>
          <a:noFill/>
        </p:spPr>
      </p:pic>
      <p:sp>
        <p:nvSpPr>
          <p:cNvPr id="12" name="Text Placeholder 5">
            <a:extLst>
              <a:ext uri="{FF2B5EF4-FFF2-40B4-BE49-F238E27FC236}">
                <a16:creationId xmlns:a16="http://schemas.microsoft.com/office/drawing/2014/main" id="{E8926C63-57C4-61B2-EF06-1DF4BBBE187E}"/>
              </a:ext>
            </a:extLst>
          </p:cNvPr>
          <p:cNvSpPr>
            <a:spLocks noGrp="1"/>
          </p:cNvSpPr>
          <p:nvPr>
            <p:ph type="body" sz="quarter" idx="12"/>
          </p:nvPr>
        </p:nvSpPr>
        <p:spPr>
          <a:xfrm>
            <a:off x="6342062" y="4656207"/>
            <a:ext cx="2617787" cy="353943"/>
          </a:xfrm>
        </p:spPr>
        <p:txBody>
          <a:bodyPr/>
          <a:lstStyle/>
          <a:p>
            <a:pPr>
              <a:spcBef>
                <a:spcPts val="600"/>
              </a:spcBef>
            </a:pPr>
            <a:r>
              <a:rPr lang="en-US" dirty="0"/>
              <a:t>USG Biomedical Sciences &amp; Engineering Education Facility</a:t>
            </a:r>
          </a:p>
          <a:p>
            <a:pPr>
              <a:spcBef>
                <a:spcPts val="600"/>
              </a:spcBef>
            </a:pPr>
            <a:r>
              <a:rPr lang="en-US" dirty="0"/>
              <a:t>Lake Flato Architects</a:t>
            </a:r>
            <a:br>
              <a:rPr lang="en-US" dirty="0"/>
            </a:br>
            <a:r>
              <a:rPr lang="en-US" dirty="0"/>
              <a:t>Photographer: KEITH ISAACS</a:t>
            </a:r>
          </a:p>
        </p:txBody>
      </p:sp>
    </p:spTree>
    <p:extLst>
      <p:ext uri="{BB962C8B-B14F-4D97-AF65-F5344CB8AC3E}">
        <p14:creationId xmlns:p14="http://schemas.microsoft.com/office/powerpoint/2010/main" val="810688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37B14-62C6-BE7F-9593-CBA504E92CB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723CA50-9DC7-B045-46DD-802F076DC80B}"/>
              </a:ext>
            </a:extLst>
          </p:cNvPr>
          <p:cNvSpPr>
            <a:spLocks noGrp="1" noChangeArrowheads="1"/>
          </p:cNvSpPr>
          <p:nvPr>
            <p:ph idx="1"/>
          </p:nvPr>
        </p:nvSpPr>
        <p:spPr bwMode="auto">
          <a:xfrm>
            <a:off x="368490" y="998220"/>
            <a:ext cx="5651310" cy="358902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Autofit/>
          </a:bodyPr>
          <a:lstStyle/>
          <a:p>
            <a:pPr marL="0" indent="0">
              <a:lnSpc>
                <a:spcPct val="120000"/>
              </a:lnSpc>
              <a:buNone/>
            </a:pPr>
            <a:r>
              <a:rPr lang="en-US" sz="1200" dirty="0">
                <a:latin typeface="Arial" panose="020B0604020202020204" pitchFamily="34" charset="0"/>
                <a:cs typeface="Arial" panose="020B0604020202020204" pitchFamily="34" charset="0"/>
              </a:rPr>
              <a:t>Achieving an outcome-based design process is possible thanks to modern </a:t>
            </a:r>
            <a:r>
              <a:rPr lang="en-US" sz="1200" b="1" dirty="0">
                <a:latin typeface="Arial" panose="020B0604020202020204" pitchFamily="34" charset="0"/>
                <a:cs typeface="Arial" panose="020B0604020202020204" pitchFamily="34" charset="0"/>
              </a:rPr>
              <a:t>digital tools and workflows</a:t>
            </a:r>
            <a:r>
              <a:rPr lang="en-US" sz="1200" dirty="0">
                <a:latin typeface="Arial" panose="020B0604020202020204" pitchFamily="34" charset="0"/>
                <a:cs typeface="Arial" panose="020B0604020202020204" pitchFamily="34" charset="0"/>
              </a:rPr>
              <a:t>. The following are highlights of how the tools we use support sustainable, performance-driven design:</a:t>
            </a:r>
          </a:p>
          <a:p>
            <a:pPr>
              <a:lnSpc>
                <a:spcPct val="120000"/>
              </a:lnSpc>
            </a:pPr>
            <a:r>
              <a:rPr lang="en-US" sz="1200" b="1" dirty="0">
                <a:latin typeface="Arial" panose="020B0604020202020204" pitchFamily="34" charset="0"/>
                <a:cs typeface="Arial" panose="020B0604020202020204" pitchFamily="34" charset="0"/>
              </a:rPr>
              <a:t>Autodesk Forma – Instant site analysis:</a:t>
            </a:r>
            <a:r>
              <a:rPr lang="en-US" sz="1200" dirty="0">
                <a:latin typeface="Arial" panose="020B0604020202020204" pitchFamily="34" charset="0"/>
                <a:cs typeface="Arial" panose="020B0604020202020204" pitchFamily="34" charset="0"/>
              </a:rPr>
              <a:t> Forma provides </a:t>
            </a:r>
            <a:r>
              <a:rPr lang="en-US" sz="1200" b="1" dirty="0">
                <a:latin typeface="Arial" panose="020B0604020202020204" pitchFamily="34" charset="0"/>
                <a:cs typeface="Arial" panose="020B0604020202020204" pitchFamily="34" charset="0"/>
              </a:rPr>
              <a:t>on-the-fly environmental analysis</a:t>
            </a:r>
            <a:r>
              <a:rPr lang="en-US" sz="1200" dirty="0">
                <a:latin typeface="Arial" panose="020B0604020202020204" pitchFamily="34" charset="0"/>
                <a:cs typeface="Arial" panose="020B0604020202020204" pitchFamily="34" charset="0"/>
              </a:rPr>
              <a:t> (sunlight, shadow, wind, noise, etc.) as you shape your design. This means in the conceptual phase, you can literally see performance outcomes (like daylight potential or windy zones) change with each edit. Such immediate insights let you try multiple ideas and quickly zero in on the most promising massing or site layout.</a:t>
            </a:r>
          </a:p>
          <a:p>
            <a:pPr>
              <a:lnSpc>
                <a:spcPct val="120000"/>
              </a:lnSpc>
            </a:pPr>
            <a:r>
              <a:rPr lang="en-US" sz="1200" b="1" dirty="0">
                <a:latin typeface="Arial" panose="020B0604020202020204" pitchFamily="34" charset="0"/>
                <a:cs typeface="Arial" panose="020B0604020202020204" pitchFamily="34" charset="0"/>
              </a:rPr>
              <a:t>Autodesk Revit – BIM integration:</a:t>
            </a:r>
            <a:r>
              <a:rPr lang="en-US" sz="1200" dirty="0">
                <a:latin typeface="Arial" panose="020B0604020202020204" pitchFamily="34" charset="0"/>
                <a:cs typeface="Arial" panose="020B0604020202020204" pitchFamily="34" charset="0"/>
              </a:rPr>
              <a:t> Revit serves as the central BIM platform where detailed design happens. Its strength in outcome-based workflows is that analysis models can be directly </a:t>
            </a:r>
            <a:r>
              <a:rPr lang="en-US" sz="1200" b="1" dirty="0">
                <a:latin typeface="Arial" panose="020B0604020202020204" pitchFamily="34" charset="0"/>
                <a:cs typeface="Arial" panose="020B0604020202020204" pitchFamily="34" charset="0"/>
              </a:rPr>
              <a:t>derived from the design model</a:t>
            </a:r>
            <a:r>
              <a:rPr lang="en-US" sz="1200" dirty="0">
                <a:latin typeface="Arial" panose="020B0604020202020204" pitchFamily="34" charset="0"/>
                <a:cs typeface="Arial" panose="020B0604020202020204" pitchFamily="34" charset="0"/>
              </a:rPr>
              <a:t> (no redundant re-modeling). For example, Revit can generate an Energy Analysis Model from your architectural model with a click. This integration ensures that design changes are reflected in analysis seamlessly, keeping the feedback loop tight.</a:t>
            </a:r>
          </a:p>
        </p:txBody>
      </p:sp>
      <p:pic>
        <p:nvPicPr>
          <p:cNvPr id="5" name="Picture 4">
            <a:extLst>
              <a:ext uri="{FF2B5EF4-FFF2-40B4-BE49-F238E27FC236}">
                <a16:creationId xmlns:a16="http://schemas.microsoft.com/office/drawing/2014/main" id="{6A52EA0C-F4B2-1B45-A276-FF4AA16D13C4}"/>
              </a:ext>
            </a:extLst>
          </p:cNvPr>
          <p:cNvPicPr>
            <a:picLocks noChangeAspect="1"/>
          </p:cNvPicPr>
          <p:nvPr/>
        </p:nvPicPr>
        <p:blipFill>
          <a:blip r:embed="rId3"/>
          <a:srcRect l="12250" r="3307" b="2"/>
          <a:stretch>
            <a:fillRect/>
          </a:stretch>
        </p:blipFill>
        <p:spPr>
          <a:xfrm>
            <a:off x="6157913" y="10"/>
            <a:ext cx="2986087" cy="5143490"/>
          </a:xfrm>
          <a:prstGeom prst="rect">
            <a:avLst/>
          </a:prstGeom>
          <a:noFill/>
        </p:spPr>
      </p:pic>
      <p:sp>
        <p:nvSpPr>
          <p:cNvPr id="4" name="Title 3">
            <a:extLst>
              <a:ext uri="{FF2B5EF4-FFF2-40B4-BE49-F238E27FC236}">
                <a16:creationId xmlns:a16="http://schemas.microsoft.com/office/drawing/2014/main" id="{55E2CB59-2731-F43B-417B-01C3CD0F5AF6}"/>
              </a:ext>
            </a:extLst>
          </p:cNvPr>
          <p:cNvSpPr>
            <a:spLocks noGrp="1"/>
          </p:cNvSpPr>
          <p:nvPr>
            <p:ph type="title"/>
          </p:nvPr>
        </p:nvSpPr>
        <p:spPr>
          <a:xfrm>
            <a:off x="368490" y="365760"/>
            <a:ext cx="6603810" cy="398571"/>
          </a:xfrm>
        </p:spPr>
        <p:txBody>
          <a:bodyPr wrap="square" anchor="t">
            <a:normAutofit fontScale="90000"/>
          </a:bodyPr>
          <a:lstStyle/>
          <a:p>
            <a:r>
              <a:rPr lang="en-US" dirty="0">
                <a:latin typeface="Arial" panose="020B0604020202020204" pitchFamily="34" charset="0"/>
                <a:cs typeface="Arial" panose="020B0604020202020204" pitchFamily="34" charset="0"/>
              </a:rPr>
              <a:t>Tools enabling outcome-based workflows</a:t>
            </a:r>
          </a:p>
        </p:txBody>
      </p:sp>
    </p:spTree>
    <p:extLst>
      <p:ext uri="{BB962C8B-B14F-4D97-AF65-F5344CB8AC3E}">
        <p14:creationId xmlns:p14="http://schemas.microsoft.com/office/powerpoint/2010/main" val="5313011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AC612C7-D680-4975-A327-AE0BA4831216}"/>
              </a:ext>
            </a:extLst>
          </p:cNvPr>
          <p:cNvSpPr>
            <a:spLocks noGrp="1"/>
          </p:cNvSpPr>
          <p:nvPr>
            <p:ph type="title"/>
          </p:nvPr>
        </p:nvSpPr>
        <p:spPr>
          <a:xfrm>
            <a:off x="368490" y="365760"/>
            <a:ext cx="8407020" cy="398571"/>
          </a:xfrm>
        </p:spPr>
        <p:txBody>
          <a:bodyPr/>
          <a:lstStyle/>
          <a:p>
            <a:r>
              <a:rPr lang="en-US" dirty="0">
                <a:latin typeface="Arial" panose="020B0604020202020204" pitchFamily="34" charset="0"/>
                <a:cs typeface="Arial" panose="020B0604020202020204" pitchFamily="34" charset="0"/>
              </a:rPr>
              <a:t>Course introduction</a:t>
            </a:r>
          </a:p>
        </p:txBody>
      </p:sp>
      <p:sp>
        <p:nvSpPr>
          <p:cNvPr id="5" name="Content Placeholder 4">
            <a:extLst>
              <a:ext uri="{FF2B5EF4-FFF2-40B4-BE49-F238E27FC236}">
                <a16:creationId xmlns:a16="http://schemas.microsoft.com/office/drawing/2014/main" id="{0C57DE86-4099-467E-BCC0-8098C2C23D96}"/>
              </a:ext>
            </a:extLst>
          </p:cNvPr>
          <p:cNvSpPr>
            <a:spLocks noGrp="1"/>
          </p:cNvSpPr>
          <p:nvPr>
            <p:ph idx="1"/>
          </p:nvPr>
        </p:nvSpPr>
        <p:spPr>
          <a:xfrm>
            <a:off x="368490" y="1188720"/>
            <a:ext cx="8407020" cy="3589020"/>
          </a:xfrm>
        </p:spPr>
        <p:txBody>
          <a:bodyPr>
            <a:normAutofit/>
          </a:bodyPr>
          <a:lstStyle/>
          <a:p>
            <a:pPr marL="0" indent="0">
              <a:buNone/>
            </a:pPr>
            <a:r>
              <a:rPr lang="en-US" dirty="0">
                <a:latin typeface="Arial" panose="020B0604020202020204" pitchFamily="34" charset="0"/>
                <a:cs typeface="Arial" panose="020B0604020202020204" pitchFamily="34" charset="0"/>
              </a:rPr>
              <a:t>Welcome to </a:t>
            </a:r>
            <a:r>
              <a:rPr lang="en-US" i="1" dirty="0">
                <a:latin typeface="Arial" panose="020B0604020202020204" pitchFamily="34" charset="0"/>
                <a:cs typeface="Arial" panose="020B0604020202020204" pitchFamily="34" charset="0"/>
              </a:rPr>
              <a:t>Design Performance and Sustainability with Autodesk Forma, Revit, and Insight</a:t>
            </a:r>
            <a:r>
              <a:rPr lang="en-US" dirty="0">
                <a:latin typeface="Arial" panose="020B0604020202020204" pitchFamily="34" charset="0"/>
                <a:cs typeface="Arial" panose="020B0604020202020204" pitchFamily="34" charset="0"/>
              </a:rPr>
              <a:t>. This course bridges conceptual design with measurable outcomes using outcome-based Building Information Modeling (BIM) strategies. You will learn to leverage cutting-edge tools—Autodesk Forma, Autodesk Revit, and Autodesk Insight—to design smarter, low-carbon buildings. Emphasis is placed on data-driven decision-making, ensuring that sustainability and performance goals guide the design process from the start.</a:t>
            </a:r>
          </a:p>
          <a:p>
            <a:pPr marL="0" indent="0">
              <a:buNone/>
            </a:pPr>
            <a:r>
              <a:rPr lang="en-US" dirty="0">
                <a:latin typeface="Arial" panose="020B0604020202020204" pitchFamily="34" charset="0"/>
                <a:cs typeface="Arial" panose="020B0604020202020204" pitchFamily="34" charset="0"/>
              </a:rPr>
              <a:t>In an era where buildings contribute nearly 40% of global carbon emissions, adopting sustainable design practices is both a moral imperative and a sound business strategy. By the end of this course, you’ll understand how integrating analysis early can create healthier, more efficient spaces that benefit people and the planet. This introduction provides an overview of why performance-driven design matters now more than ever.</a:t>
            </a:r>
          </a:p>
        </p:txBody>
      </p:sp>
    </p:spTree>
    <p:extLst>
      <p:ext uri="{BB962C8B-B14F-4D97-AF65-F5344CB8AC3E}">
        <p14:creationId xmlns:p14="http://schemas.microsoft.com/office/powerpoint/2010/main" val="2738203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1387E9-B879-9FE1-2F2D-814C6144808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177326C-CEB0-FD4E-5CA4-179E734B6975}"/>
              </a:ext>
            </a:extLst>
          </p:cNvPr>
          <p:cNvSpPr>
            <a:spLocks noGrp="1"/>
          </p:cNvSpPr>
          <p:nvPr>
            <p:ph type="title"/>
          </p:nvPr>
        </p:nvSpPr>
        <p:spPr>
          <a:xfrm>
            <a:off x="367602" y="365760"/>
            <a:ext cx="7379398" cy="398571"/>
          </a:xfrm>
        </p:spPr>
        <p:txBody>
          <a:bodyPr wrap="square" anchor="t">
            <a:noAutofit/>
          </a:bodyPr>
          <a:lstStyle/>
          <a:p>
            <a:r>
              <a:rPr lang="en-US" dirty="0">
                <a:latin typeface="Arial" panose="020B0604020202020204" pitchFamily="34" charset="0"/>
                <a:cs typeface="Arial" panose="020B0604020202020204" pitchFamily="34" charset="0"/>
              </a:rPr>
              <a:t>Tools enabling outcome-based workflows</a:t>
            </a:r>
          </a:p>
        </p:txBody>
      </p:sp>
      <p:sp>
        <p:nvSpPr>
          <p:cNvPr id="5" name="Rectangle 2">
            <a:extLst>
              <a:ext uri="{FF2B5EF4-FFF2-40B4-BE49-F238E27FC236}">
                <a16:creationId xmlns:a16="http://schemas.microsoft.com/office/drawing/2014/main" id="{D0598F06-14BA-82F1-963D-9A661BFB11F0}"/>
              </a:ext>
            </a:extLst>
          </p:cNvPr>
          <p:cNvSpPr>
            <a:spLocks noGrp="1" noChangeArrowheads="1"/>
          </p:cNvSpPr>
          <p:nvPr>
            <p:ph idx="1"/>
          </p:nvPr>
        </p:nvSpPr>
        <p:spPr bwMode="auto">
          <a:xfrm>
            <a:off x="367601" y="880375"/>
            <a:ext cx="4336161" cy="358902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Autofit/>
          </a:bodyPr>
          <a:lstStyle/>
          <a:p>
            <a:pPr defTabSz="914400" eaLnBrk="0" fontAlgn="base" hangingPunct="0">
              <a:spcBef>
                <a:spcPct val="0"/>
              </a:spcBef>
              <a:spcAft>
                <a:spcPts val="600"/>
              </a:spcAft>
              <a:buClrTx/>
            </a:pPr>
            <a:r>
              <a:rPr kumimoji="0" lang="en-US" altLang="en-US" sz="1200" b="1" i="0" u="none" strike="noStrike" cap="none" normalizeH="0" baseline="0" dirty="0">
                <a:ln>
                  <a:noFill/>
                </a:ln>
                <a:effectLst/>
                <a:latin typeface="Arial" panose="020B0604020202020204" pitchFamily="34" charset="0"/>
                <a:cs typeface="Arial" panose="020B0604020202020204" pitchFamily="34" charset="0"/>
              </a:rPr>
              <a:t>Autodesk Insight – Data-</a:t>
            </a:r>
            <a:r>
              <a:rPr lang="en-US" altLang="en-US" sz="1200" b="1" dirty="0">
                <a:latin typeface="Arial" panose="020B0604020202020204" pitchFamily="34" charset="0"/>
                <a:cs typeface="Arial" panose="020B0604020202020204" pitchFamily="34" charset="0"/>
              </a:rPr>
              <a:t>d</a:t>
            </a:r>
            <a:r>
              <a:rPr kumimoji="0" lang="en-US" altLang="en-US" sz="1200" b="1" i="0" u="none" strike="noStrike" cap="none" normalizeH="0" baseline="0" dirty="0">
                <a:ln>
                  <a:noFill/>
                </a:ln>
                <a:effectLst/>
                <a:latin typeface="Arial" panose="020B0604020202020204" pitchFamily="34" charset="0"/>
                <a:cs typeface="Arial" panose="020B0604020202020204" pitchFamily="34" charset="0"/>
              </a:rPr>
              <a:t>riven </a:t>
            </a:r>
            <a:r>
              <a:rPr lang="en-US" altLang="en-US" sz="1200" b="1" dirty="0">
                <a:latin typeface="Arial" panose="020B0604020202020204" pitchFamily="34" charset="0"/>
                <a:cs typeface="Arial" panose="020B0604020202020204" pitchFamily="34" charset="0"/>
              </a:rPr>
              <a:t>d</a:t>
            </a:r>
            <a:r>
              <a:rPr kumimoji="0" lang="en-US" altLang="en-US" sz="1200" b="1" i="0" u="none" strike="noStrike" cap="none" normalizeH="0" baseline="0" dirty="0">
                <a:ln>
                  <a:noFill/>
                </a:ln>
                <a:effectLst/>
                <a:latin typeface="Arial" panose="020B0604020202020204" pitchFamily="34" charset="0"/>
                <a:cs typeface="Arial" panose="020B0604020202020204" pitchFamily="34" charset="0"/>
              </a:rPr>
              <a:t>ecisions:</a:t>
            </a:r>
            <a:r>
              <a:rPr kumimoji="0" lang="en-US" altLang="en-US" sz="1200" b="0" i="0" u="none" strike="noStrike" cap="none" normalizeH="0" baseline="0" dirty="0">
                <a:ln>
                  <a:noFill/>
                </a:ln>
                <a:effectLst/>
                <a:latin typeface="Arial" panose="020B0604020202020204" pitchFamily="34" charset="0"/>
                <a:cs typeface="Arial" panose="020B0604020202020204" pitchFamily="34" charset="0"/>
              </a:rPr>
              <a:t> Insight acts as the analytics engine, running complex </a:t>
            </a:r>
            <a:r>
              <a:rPr kumimoji="0" lang="en-US" altLang="en-US" sz="1200" b="1" i="0" u="none" strike="noStrike" cap="none" normalizeH="0" baseline="0" dirty="0">
                <a:ln>
                  <a:noFill/>
                </a:ln>
                <a:effectLst/>
                <a:latin typeface="Arial" panose="020B0604020202020204" pitchFamily="34" charset="0"/>
                <a:cs typeface="Arial" panose="020B0604020202020204" pitchFamily="34" charset="0"/>
              </a:rPr>
              <a:t>energy simulations and carbon analyses</a:t>
            </a:r>
            <a:r>
              <a:rPr kumimoji="0" lang="en-US" altLang="en-US" sz="1200" b="0" i="0" u="none" strike="noStrike" cap="none" normalizeH="0" baseline="0" dirty="0">
                <a:ln>
                  <a:noFill/>
                </a:ln>
                <a:effectLst/>
                <a:latin typeface="Arial" panose="020B0604020202020204" pitchFamily="34" charset="0"/>
                <a:cs typeface="Arial" panose="020B0604020202020204" pitchFamily="34" charset="0"/>
              </a:rPr>
              <a:t> in the cloud. It converts a Revit model into actionable data: EUI, annual energy cost, carbon footprint, etc. Even more, it allows side-by-side comparison of different design options via interactive dashboards. This empowers you to make informed design decisions by comparing outcomes – for example, testing which facade option yields lower energy use or which structural system cuts more carbon.</a:t>
            </a:r>
          </a:p>
          <a:p>
            <a:pPr defTabSz="914400" eaLnBrk="0" fontAlgn="base" hangingPunct="0">
              <a:spcBef>
                <a:spcPct val="0"/>
              </a:spcBef>
              <a:spcAft>
                <a:spcPts val="600"/>
              </a:spcAft>
              <a:buClrTx/>
            </a:pPr>
            <a:endParaRPr kumimoji="0" lang="en-US" altLang="en-US" sz="1200" b="0" i="0" u="none" strike="noStrike" cap="none" normalizeH="0" baseline="0" dirty="0">
              <a:ln>
                <a:noFill/>
              </a:ln>
              <a:effectLst/>
              <a:latin typeface="Arial" panose="020B0604020202020204" pitchFamily="34" charset="0"/>
              <a:cs typeface="Arial" panose="020B0604020202020204" pitchFamily="34" charset="0"/>
            </a:endParaRPr>
          </a:p>
          <a:p>
            <a:pPr defTabSz="914400" eaLnBrk="0" fontAlgn="base" hangingPunct="0">
              <a:spcBef>
                <a:spcPct val="0"/>
              </a:spcBef>
              <a:spcAft>
                <a:spcPts val="600"/>
              </a:spcAft>
              <a:buClrTx/>
            </a:pPr>
            <a:r>
              <a:rPr kumimoji="0" lang="en-US" altLang="en-US" sz="1200" b="1" i="0" u="none" strike="noStrike" cap="none" normalizeH="0" baseline="0" dirty="0">
                <a:ln>
                  <a:noFill/>
                </a:ln>
                <a:effectLst/>
                <a:latin typeface="Arial" panose="020B0604020202020204" pitchFamily="34" charset="0"/>
                <a:cs typeface="Arial" panose="020B0604020202020204" pitchFamily="34" charset="0"/>
              </a:rPr>
              <a:t>Connected workflow:</a:t>
            </a:r>
            <a:r>
              <a:rPr kumimoji="0" lang="en-US" altLang="en-US" sz="1200" b="0" i="0" u="none" strike="noStrike" cap="none" normalizeH="0" baseline="0" dirty="0">
                <a:ln>
                  <a:noFill/>
                </a:ln>
                <a:effectLst/>
                <a:latin typeface="Arial" panose="020B0604020202020204" pitchFamily="34" charset="0"/>
                <a:cs typeface="Arial" panose="020B0604020202020204" pitchFamily="34" charset="0"/>
              </a:rPr>
              <a:t> These tools are interconnected. A change in Forma (concept) can be brought into Revit for development, then exported to Insight for analysis – and the results might inform another change in Revit or back in Forma. It’s a feedback cycle enabled by software interoperability. In short, Forma helps set early direction, Revit refines the design, and Insight validates and guides performance, all working in tandem to support outcome-based BIM.</a:t>
            </a:r>
          </a:p>
        </p:txBody>
      </p:sp>
      <p:pic>
        <p:nvPicPr>
          <p:cNvPr id="2" name="Content Placeholder 4" descr="A screenshot of a computer&#10;&#10;AI-generated content may be incorrect.">
            <a:extLst>
              <a:ext uri="{FF2B5EF4-FFF2-40B4-BE49-F238E27FC236}">
                <a16:creationId xmlns:a16="http://schemas.microsoft.com/office/drawing/2014/main" id="{E5282E54-72F5-B906-CC71-A9E9409354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6252" y="935905"/>
            <a:ext cx="4186112" cy="2333757"/>
          </a:xfrm>
          <a:prstGeom prst="rect">
            <a:avLst/>
          </a:prstGeom>
          <a:noFill/>
        </p:spPr>
      </p:pic>
    </p:spTree>
    <p:extLst>
      <p:ext uri="{BB962C8B-B14F-4D97-AF65-F5344CB8AC3E}">
        <p14:creationId xmlns:p14="http://schemas.microsoft.com/office/powerpoint/2010/main" val="14413485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8E7D7-6D20-D730-CF0C-209C047EE5B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490BA42-C3BA-1F69-9D1C-F5E5012FA4BC}"/>
              </a:ext>
            </a:extLst>
          </p:cNvPr>
          <p:cNvSpPr>
            <a:spLocks noGrp="1"/>
          </p:cNvSpPr>
          <p:nvPr>
            <p:ph type="title"/>
          </p:nvPr>
        </p:nvSpPr>
        <p:spPr>
          <a:xfrm>
            <a:off x="368490" y="365760"/>
            <a:ext cx="8407020" cy="398571"/>
          </a:xfrm>
        </p:spPr>
        <p:txBody>
          <a:bodyPr/>
          <a:lstStyle/>
          <a:p>
            <a:r>
              <a:rPr lang="en-US" dirty="0">
                <a:latin typeface="Arial" panose="020B0604020202020204" pitchFamily="34" charset="0"/>
                <a:cs typeface="Arial" panose="020B0604020202020204" pitchFamily="34" charset="0"/>
              </a:rPr>
              <a:t>Environmental analysis in Forma</a:t>
            </a:r>
          </a:p>
        </p:txBody>
      </p:sp>
      <p:pic>
        <p:nvPicPr>
          <p:cNvPr id="11" name="Picture Placeholder 12">
            <a:extLst>
              <a:ext uri="{FF2B5EF4-FFF2-40B4-BE49-F238E27FC236}">
                <a16:creationId xmlns:a16="http://schemas.microsoft.com/office/drawing/2014/main" id="{96DD62CD-8722-AEAB-56D9-8743A7BCA0C6}"/>
              </a:ext>
              <a:ext uri="{C183D7F6-B498-43B3-948B-1728B52AA6E4}">
                <adec:decorative xmlns:adec="http://schemas.microsoft.com/office/drawing/2017/decorative" val="1"/>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a:stretch/>
        </p:blipFill>
        <p:spPr>
          <a:xfrm>
            <a:off x="4705350" y="1198563"/>
            <a:ext cx="4070350" cy="3579812"/>
          </a:xfrm>
        </p:spPr>
      </p:pic>
      <p:sp>
        <p:nvSpPr>
          <p:cNvPr id="15" name="Text Placeholder 14">
            <a:extLst>
              <a:ext uri="{FF2B5EF4-FFF2-40B4-BE49-F238E27FC236}">
                <a16:creationId xmlns:a16="http://schemas.microsoft.com/office/drawing/2014/main" id="{C4795935-901B-7F52-9414-F8FD909A4F9E}"/>
              </a:ext>
              <a:ext uri="{C183D7F6-B498-43B3-948B-1728B52AA6E4}">
                <adec:decorative xmlns:adec="http://schemas.microsoft.com/office/drawing/2017/decorative" val="1"/>
              </a:ext>
            </a:extLst>
          </p:cNvPr>
          <p:cNvSpPr>
            <a:spLocks noGrp="1"/>
          </p:cNvSpPr>
          <p:nvPr>
            <p:ph type="body" sz="quarter" idx="12"/>
          </p:nvPr>
        </p:nvSpPr>
        <p:spPr/>
        <p:txBody>
          <a:bodyPr/>
          <a:lstStyle/>
          <a:p>
            <a:endParaRPr lang="en-US" dirty="0"/>
          </a:p>
        </p:txBody>
      </p:sp>
      <p:sp>
        <p:nvSpPr>
          <p:cNvPr id="3" name="Content Placeholder 2">
            <a:extLst>
              <a:ext uri="{FF2B5EF4-FFF2-40B4-BE49-F238E27FC236}">
                <a16:creationId xmlns:a16="http://schemas.microsoft.com/office/drawing/2014/main" id="{2DC64923-0539-85EA-33D1-9D3C1EC2FD4A}"/>
              </a:ext>
            </a:extLst>
          </p:cNvPr>
          <p:cNvSpPr>
            <a:spLocks noGrp="1" noChangeArrowheads="1"/>
          </p:cNvSpPr>
          <p:nvPr>
            <p:ph idx="1"/>
          </p:nvPr>
        </p:nvSpPr>
        <p:spPr bwMode="auto">
          <a:xfrm>
            <a:off x="368300" y="1140589"/>
            <a:ext cx="412750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Autodesk Forma integrates daylight, sun hours, wind, noise, and microclimate analysis directly into the design workflow.</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These tools allow performance feedback to be available without leaving the platform or relying on external simulations.</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Early analysis results help shape building form, orientation, and placement in meaningful ways.</a:t>
            </a:r>
          </a:p>
        </p:txBody>
      </p:sp>
    </p:spTree>
    <p:extLst>
      <p:ext uri="{BB962C8B-B14F-4D97-AF65-F5344CB8AC3E}">
        <p14:creationId xmlns:p14="http://schemas.microsoft.com/office/powerpoint/2010/main" val="22194699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D3CD0-699A-6D79-FF8B-F84E02B9988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9898B0F-8F85-2ABC-F185-6679368593A7}"/>
              </a:ext>
            </a:extLst>
          </p:cNvPr>
          <p:cNvSpPr>
            <a:spLocks noGrp="1"/>
          </p:cNvSpPr>
          <p:nvPr>
            <p:ph type="title"/>
          </p:nvPr>
        </p:nvSpPr>
        <p:spPr>
          <a:xfrm>
            <a:off x="368490" y="365760"/>
            <a:ext cx="8407020" cy="398571"/>
          </a:xfrm>
        </p:spPr>
        <p:txBody>
          <a:bodyPr/>
          <a:lstStyle/>
          <a:p>
            <a:r>
              <a:rPr lang="en-US" dirty="0">
                <a:latin typeface="Arial" panose="020B0604020202020204" pitchFamily="34" charset="0"/>
                <a:cs typeface="Arial" panose="020B0604020202020204" pitchFamily="34" charset="0"/>
              </a:rPr>
              <a:t>Starting a project in Forma</a:t>
            </a:r>
          </a:p>
        </p:txBody>
      </p:sp>
      <p:sp>
        <p:nvSpPr>
          <p:cNvPr id="4" name="Rectangle 2">
            <a:extLst>
              <a:ext uri="{FF2B5EF4-FFF2-40B4-BE49-F238E27FC236}">
                <a16:creationId xmlns:a16="http://schemas.microsoft.com/office/drawing/2014/main" id="{5B9AB934-A6AB-5832-FF76-995FCEC3E146}"/>
              </a:ext>
            </a:extLst>
          </p:cNvPr>
          <p:cNvSpPr>
            <a:spLocks noGrp="1" noChangeArrowheads="1"/>
          </p:cNvSpPr>
          <p:nvPr>
            <p:ph idx="1"/>
          </p:nvPr>
        </p:nvSpPr>
        <p:spPr bwMode="auto">
          <a:xfrm>
            <a:off x="444500" y="992264"/>
            <a:ext cx="4127500" cy="261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A new project begins by selecting a site, adjusting context, and preparing a clean slate for design exploration.</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Existing buildings or features can be removed to test new concepts in an accurate location.</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Proposal spaces are used to manage and compare multiple design options in one project.</a:t>
            </a:r>
          </a:p>
        </p:txBody>
      </p:sp>
      <p:pic>
        <p:nvPicPr>
          <p:cNvPr id="8" name="Picture 7">
            <a:extLst>
              <a:ext uri="{FF2B5EF4-FFF2-40B4-BE49-F238E27FC236}">
                <a16:creationId xmlns:a16="http://schemas.microsoft.com/office/drawing/2014/main" id="{FB302A84-0E9E-8303-0162-DE49374C1DFD}"/>
              </a:ext>
            </a:extLst>
          </p:cNvPr>
          <p:cNvPicPr>
            <a:picLocks noChangeAspect="1"/>
          </p:cNvPicPr>
          <p:nvPr/>
        </p:nvPicPr>
        <p:blipFill>
          <a:blip r:embed="rId3"/>
          <a:stretch>
            <a:fillRect/>
          </a:stretch>
        </p:blipFill>
        <p:spPr>
          <a:xfrm>
            <a:off x="5010150" y="917575"/>
            <a:ext cx="3462414" cy="1860550"/>
          </a:xfrm>
          <a:prstGeom prst="rect">
            <a:avLst/>
          </a:prstGeom>
        </p:spPr>
      </p:pic>
      <p:pic>
        <p:nvPicPr>
          <p:cNvPr id="12" name="Picture 11">
            <a:extLst>
              <a:ext uri="{FF2B5EF4-FFF2-40B4-BE49-F238E27FC236}">
                <a16:creationId xmlns:a16="http://schemas.microsoft.com/office/drawing/2014/main" id="{B17A25CD-CBA8-6AD6-9B97-4AA2CB503FC6}"/>
              </a:ext>
            </a:extLst>
          </p:cNvPr>
          <p:cNvPicPr>
            <a:picLocks noChangeAspect="1"/>
          </p:cNvPicPr>
          <p:nvPr/>
        </p:nvPicPr>
        <p:blipFill>
          <a:blip r:embed="rId4"/>
          <a:stretch>
            <a:fillRect/>
          </a:stretch>
        </p:blipFill>
        <p:spPr>
          <a:xfrm>
            <a:off x="5010149" y="2905125"/>
            <a:ext cx="3462413" cy="1860550"/>
          </a:xfrm>
          <a:prstGeom prst="rect">
            <a:avLst/>
          </a:prstGeom>
        </p:spPr>
      </p:pic>
    </p:spTree>
    <p:extLst>
      <p:ext uri="{BB962C8B-B14F-4D97-AF65-F5344CB8AC3E}">
        <p14:creationId xmlns:p14="http://schemas.microsoft.com/office/powerpoint/2010/main" val="21126590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A34CB-D82F-3C16-104B-1179A9281AE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F84FFE1-119F-19BB-1EC3-540508203CD3}"/>
              </a:ext>
            </a:extLst>
          </p:cNvPr>
          <p:cNvSpPr>
            <a:spLocks noGrp="1"/>
          </p:cNvSpPr>
          <p:nvPr>
            <p:ph type="title"/>
          </p:nvPr>
        </p:nvSpPr>
        <p:spPr>
          <a:xfrm>
            <a:off x="368490" y="365760"/>
            <a:ext cx="8407020" cy="398571"/>
          </a:xfrm>
        </p:spPr>
        <p:txBody>
          <a:bodyPr/>
          <a:lstStyle/>
          <a:p>
            <a:r>
              <a:rPr lang="en-US" dirty="0">
                <a:latin typeface="Arial" panose="020B0604020202020204" pitchFamily="34" charset="0"/>
                <a:cs typeface="Arial" panose="020B0604020202020204" pitchFamily="34" charset="0"/>
              </a:rPr>
              <a:t>Early massing studies</a:t>
            </a:r>
          </a:p>
        </p:txBody>
      </p:sp>
      <p:pic>
        <p:nvPicPr>
          <p:cNvPr id="11" name="Picture Placeholder 12">
            <a:extLst>
              <a:ext uri="{FF2B5EF4-FFF2-40B4-BE49-F238E27FC236}">
                <a16:creationId xmlns:a16="http://schemas.microsoft.com/office/drawing/2014/main" id="{23997CD8-39A3-E623-F999-A04B5291F0AC}"/>
              </a:ext>
              <a:ext uri="{C183D7F6-B498-43B3-948B-1728B52AA6E4}">
                <adec:decorative xmlns:adec="http://schemas.microsoft.com/office/drawing/2017/decorative" val="1"/>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a:stretch/>
        </p:blipFill>
        <p:spPr>
          <a:xfrm>
            <a:off x="4705350" y="1198563"/>
            <a:ext cx="4070350" cy="3579812"/>
          </a:xfrm>
        </p:spPr>
      </p:pic>
      <p:sp>
        <p:nvSpPr>
          <p:cNvPr id="2" name="Content Placeholder 1">
            <a:extLst>
              <a:ext uri="{FF2B5EF4-FFF2-40B4-BE49-F238E27FC236}">
                <a16:creationId xmlns:a16="http://schemas.microsoft.com/office/drawing/2014/main" id="{9288A27A-F9F6-2751-98C4-108F0BA1F94F}"/>
              </a:ext>
            </a:extLst>
          </p:cNvPr>
          <p:cNvSpPr>
            <a:spLocks noGrp="1" noChangeArrowheads="1"/>
          </p:cNvSpPr>
          <p:nvPr>
            <p:ph idx="1"/>
          </p:nvPr>
        </p:nvSpPr>
        <p:spPr bwMode="auto">
          <a:xfrm>
            <a:off x="368300" y="1078889"/>
            <a:ext cx="4203700" cy="261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Forma allows the creation of simple building blocks to represent potential volumes on the site.</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Contextual data such as terrain, surroundings, and adjacencies is automatically available.</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Metrics like gross floor area update in real time, helping ensure feasibility and compliance.</a:t>
            </a:r>
          </a:p>
        </p:txBody>
      </p:sp>
    </p:spTree>
    <p:extLst>
      <p:ext uri="{BB962C8B-B14F-4D97-AF65-F5344CB8AC3E}">
        <p14:creationId xmlns:p14="http://schemas.microsoft.com/office/powerpoint/2010/main" val="39952795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E29F5-06C3-F43A-E57F-263151DB314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317D65E-8631-F452-6903-4DDC1143C1A6}"/>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Evaluating environmental performance in Forma</a:t>
            </a:r>
          </a:p>
        </p:txBody>
      </p:sp>
      <p:sp>
        <p:nvSpPr>
          <p:cNvPr id="15" name="Text Placeholder 14">
            <a:extLst>
              <a:ext uri="{FF2B5EF4-FFF2-40B4-BE49-F238E27FC236}">
                <a16:creationId xmlns:a16="http://schemas.microsoft.com/office/drawing/2014/main" id="{1B3175CD-1E68-0006-2783-4496A41E5B21}"/>
              </a:ext>
              <a:ext uri="{C183D7F6-B498-43B3-948B-1728B52AA6E4}">
                <adec:decorative xmlns:adec="http://schemas.microsoft.com/office/drawing/2017/decorative" val="1"/>
              </a:ext>
            </a:extLst>
          </p:cNvPr>
          <p:cNvSpPr>
            <a:spLocks noGrp="1"/>
          </p:cNvSpPr>
          <p:nvPr>
            <p:ph type="body" sz="quarter" idx="12"/>
          </p:nvPr>
        </p:nvSpPr>
        <p:spPr>
          <a:xfrm>
            <a:off x="4815204" y="4124560"/>
            <a:ext cx="2677796" cy="184666"/>
          </a:xfrm>
        </p:spPr>
        <p:txBody>
          <a:bodyPr/>
          <a:lstStyle/>
          <a:p>
            <a:r>
              <a:rPr lang="en-US" dirty="0">
                <a:solidFill>
                  <a:schemeClr val="tx1"/>
                </a:solidFill>
              </a:rPr>
              <a:t>Hypothetical Project Site, Austin, Texas, USA, Google Maps</a:t>
            </a:r>
          </a:p>
        </p:txBody>
      </p:sp>
      <p:sp>
        <p:nvSpPr>
          <p:cNvPr id="3" name="Rectangle 1">
            <a:extLst>
              <a:ext uri="{FF2B5EF4-FFF2-40B4-BE49-F238E27FC236}">
                <a16:creationId xmlns:a16="http://schemas.microsoft.com/office/drawing/2014/main" id="{B59A8D39-7428-235F-C6FC-86B46A11DB20}"/>
              </a:ext>
            </a:extLst>
          </p:cNvPr>
          <p:cNvSpPr>
            <a:spLocks noGrp="1" noChangeArrowheads="1"/>
          </p:cNvSpPr>
          <p:nvPr>
            <p:ph idx="1"/>
          </p:nvPr>
        </p:nvSpPr>
        <p:spPr bwMode="auto">
          <a:xfrm>
            <a:off x="368300" y="1076873"/>
            <a:ext cx="4203700" cy="236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Early-stage designs can be tested for comfort, energy potential, and livability.</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Forma uses simulations of daylight, wind, noise, and microclimate to inform decisions.</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These insights allow massing proposals to be refined before moving into detailed design.</a:t>
            </a:r>
          </a:p>
        </p:txBody>
      </p:sp>
      <p:pic>
        <p:nvPicPr>
          <p:cNvPr id="7" name="Picture 6">
            <a:extLst>
              <a:ext uri="{FF2B5EF4-FFF2-40B4-BE49-F238E27FC236}">
                <a16:creationId xmlns:a16="http://schemas.microsoft.com/office/drawing/2014/main" id="{EB20DCA8-B50F-C2CE-A82F-3F7E15C5FACB}"/>
              </a:ext>
            </a:extLst>
          </p:cNvPr>
          <p:cNvPicPr>
            <a:picLocks noChangeAspect="1"/>
          </p:cNvPicPr>
          <p:nvPr/>
        </p:nvPicPr>
        <p:blipFill>
          <a:blip r:embed="rId3"/>
          <a:stretch>
            <a:fillRect/>
          </a:stretch>
        </p:blipFill>
        <p:spPr>
          <a:xfrm>
            <a:off x="4815204" y="1179101"/>
            <a:ext cx="3960305" cy="2856800"/>
          </a:xfrm>
          <a:prstGeom prst="rect">
            <a:avLst/>
          </a:prstGeom>
        </p:spPr>
      </p:pic>
    </p:spTree>
    <p:extLst>
      <p:ext uri="{BB962C8B-B14F-4D97-AF65-F5344CB8AC3E}">
        <p14:creationId xmlns:p14="http://schemas.microsoft.com/office/powerpoint/2010/main" val="15188688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720E3-8BDC-EBF7-6683-16FAD153B7B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A2BFEA6-D436-FC12-6F4C-1AAD247CAFFB}"/>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Daylight and Sun Hour Analysis</a:t>
            </a:r>
          </a:p>
        </p:txBody>
      </p:sp>
      <p:sp>
        <p:nvSpPr>
          <p:cNvPr id="2" name="Content Placeholder 1">
            <a:extLst>
              <a:ext uri="{FF2B5EF4-FFF2-40B4-BE49-F238E27FC236}">
                <a16:creationId xmlns:a16="http://schemas.microsoft.com/office/drawing/2014/main" id="{4F978E6F-1521-8FFE-36BB-094C6CB49BDD}"/>
              </a:ext>
            </a:extLst>
          </p:cNvPr>
          <p:cNvSpPr>
            <a:spLocks noGrp="1" noChangeArrowheads="1"/>
          </p:cNvSpPr>
          <p:nvPr>
            <p:ph idx="1"/>
          </p:nvPr>
        </p:nvSpPr>
        <p:spPr bwMode="auto">
          <a:xfrm>
            <a:off x="368490" y="996112"/>
            <a:ext cx="8541784"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Access to natural daylight improves occupant well-being and reduces energy needs.</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Forma visualizes daylight potential and sun hours across different building forms.</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Designers can adjust orientation, placement, or height to maximize solar access.</a:t>
            </a:r>
          </a:p>
        </p:txBody>
      </p:sp>
      <p:pic>
        <p:nvPicPr>
          <p:cNvPr id="12" name="Picture 11" descr="A screenshot of a map of a city&#10;&#10;AI-generated content may be incorrect.">
            <a:extLst>
              <a:ext uri="{FF2B5EF4-FFF2-40B4-BE49-F238E27FC236}">
                <a16:creationId xmlns:a16="http://schemas.microsoft.com/office/drawing/2014/main" id="{D3BA47E4-50A4-6126-2472-BD7AD0D91F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377440"/>
            <a:ext cx="3063527" cy="2571750"/>
          </a:xfrm>
          <a:prstGeom prst="rect">
            <a:avLst/>
          </a:prstGeom>
        </p:spPr>
      </p:pic>
      <p:pic>
        <p:nvPicPr>
          <p:cNvPr id="14" name="Picture 13" descr="A screenshot of a map of a city&#10;&#10;AI-generated content may be incorrect.">
            <a:extLst>
              <a:ext uri="{FF2B5EF4-FFF2-40B4-BE49-F238E27FC236}">
                <a16:creationId xmlns:a16="http://schemas.microsoft.com/office/drawing/2014/main" id="{9EF7CBB2-7AD3-7242-DD93-26462EAAC2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1243" y="2377440"/>
            <a:ext cx="3065829" cy="2400300"/>
          </a:xfrm>
          <a:prstGeom prst="rect">
            <a:avLst/>
          </a:prstGeom>
        </p:spPr>
      </p:pic>
    </p:spTree>
    <p:extLst>
      <p:ext uri="{BB962C8B-B14F-4D97-AF65-F5344CB8AC3E}">
        <p14:creationId xmlns:p14="http://schemas.microsoft.com/office/powerpoint/2010/main" val="18184934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E88A4-8DB6-6291-AEC9-4DE78910E13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0964EA5-77F5-01CB-C397-DA20736C2AA3}"/>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Wind Flow Analysis</a:t>
            </a:r>
          </a:p>
        </p:txBody>
      </p:sp>
      <p:sp>
        <p:nvSpPr>
          <p:cNvPr id="3" name="Rectangle 1">
            <a:extLst>
              <a:ext uri="{FF2B5EF4-FFF2-40B4-BE49-F238E27FC236}">
                <a16:creationId xmlns:a16="http://schemas.microsoft.com/office/drawing/2014/main" id="{4A9CC2DC-52CA-4FD3-9EA4-09638D79F4F1}"/>
              </a:ext>
            </a:extLst>
          </p:cNvPr>
          <p:cNvSpPr>
            <a:spLocks noGrp="1" noChangeArrowheads="1"/>
          </p:cNvSpPr>
          <p:nvPr>
            <p:ph idx="1"/>
          </p:nvPr>
        </p:nvSpPr>
        <p:spPr bwMode="auto">
          <a:xfrm>
            <a:off x="368300" y="1086498"/>
            <a:ext cx="4203700" cy="236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Wind flow shapes pedestrian comfort, ventilation, and outdoor usability.</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Forma offers both rapid and detailed simulations to show airflow patterns around buildings.</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Orientation and form adjustments can improve comfort and reduce negative wind effects.</a:t>
            </a:r>
          </a:p>
        </p:txBody>
      </p:sp>
      <p:pic>
        <p:nvPicPr>
          <p:cNvPr id="12" name="Picture 11" descr="A screenshot of a diagram&#10;&#10;AI-generated content may be incorrect.">
            <a:extLst>
              <a:ext uri="{FF2B5EF4-FFF2-40B4-BE49-F238E27FC236}">
                <a16:creationId xmlns:a16="http://schemas.microsoft.com/office/drawing/2014/main" id="{54267C1E-7A2C-242B-9C95-E5A698CEF6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086498"/>
            <a:ext cx="4343372" cy="2760133"/>
          </a:xfrm>
          <a:prstGeom prst="rect">
            <a:avLst/>
          </a:prstGeom>
        </p:spPr>
      </p:pic>
    </p:spTree>
    <p:extLst>
      <p:ext uri="{BB962C8B-B14F-4D97-AF65-F5344CB8AC3E}">
        <p14:creationId xmlns:p14="http://schemas.microsoft.com/office/powerpoint/2010/main" val="20517285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C60CCD-1AD7-BE1E-ED3C-F0DB4A080D6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64E7E6F-0525-1EE1-FCE2-574A562132EC}"/>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Microclimate and thermal comfort</a:t>
            </a:r>
          </a:p>
        </p:txBody>
      </p:sp>
      <p:sp>
        <p:nvSpPr>
          <p:cNvPr id="2" name="Content Placeholder 1">
            <a:extLst>
              <a:ext uri="{FF2B5EF4-FFF2-40B4-BE49-F238E27FC236}">
                <a16:creationId xmlns:a16="http://schemas.microsoft.com/office/drawing/2014/main" id="{23195B35-D546-F915-4FC2-BA4C26D25F81}"/>
              </a:ext>
            </a:extLst>
          </p:cNvPr>
          <p:cNvSpPr>
            <a:spLocks noGrp="1" noChangeArrowheads="1"/>
          </p:cNvSpPr>
          <p:nvPr>
            <p:ph idx="1"/>
          </p:nvPr>
        </p:nvSpPr>
        <p:spPr bwMode="auto">
          <a:xfrm>
            <a:off x="368490" y="1113356"/>
            <a:ext cx="4203700"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Local microclimate conditions are shaped by terrain, context, and orientation.</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Forma visualizes thermal comfort using surface temperature and comfort indices.</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These insights support design strategies like shading, vegetation, and massing adjustments.</a:t>
            </a:r>
          </a:p>
        </p:txBody>
      </p:sp>
      <p:pic>
        <p:nvPicPr>
          <p:cNvPr id="10" name="Picture 9" descr="A screenshot of a graph&#10;&#10;AI-generated content may be incorrect.">
            <a:extLst>
              <a:ext uri="{FF2B5EF4-FFF2-40B4-BE49-F238E27FC236}">
                <a16:creationId xmlns:a16="http://schemas.microsoft.com/office/drawing/2014/main" id="{F9A4E902-119B-217D-0371-5C1780672D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0666" y="1049866"/>
            <a:ext cx="4518879" cy="3043767"/>
          </a:xfrm>
          <a:prstGeom prst="rect">
            <a:avLst/>
          </a:prstGeom>
        </p:spPr>
      </p:pic>
    </p:spTree>
    <p:extLst>
      <p:ext uri="{BB962C8B-B14F-4D97-AF65-F5344CB8AC3E}">
        <p14:creationId xmlns:p14="http://schemas.microsoft.com/office/powerpoint/2010/main" val="16021286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700224-DAB6-283F-3DA0-BE44ED4EC96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F862307-E9EE-3546-E774-05EAEFBA1871}"/>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Noise Analysis for healthier environments</a:t>
            </a:r>
          </a:p>
        </p:txBody>
      </p:sp>
      <p:sp>
        <p:nvSpPr>
          <p:cNvPr id="3" name="Rectangle 1">
            <a:extLst>
              <a:ext uri="{FF2B5EF4-FFF2-40B4-BE49-F238E27FC236}">
                <a16:creationId xmlns:a16="http://schemas.microsoft.com/office/drawing/2014/main" id="{30E34F57-1C17-89E3-BCBF-98268D169DE8}"/>
              </a:ext>
            </a:extLst>
          </p:cNvPr>
          <p:cNvSpPr>
            <a:spLocks noGrp="1" noChangeArrowheads="1"/>
          </p:cNvSpPr>
          <p:nvPr>
            <p:ph idx="1"/>
          </p:nvPr>
        </p:nvSpPr>
        <p:spPr bwMode="auto">
          <a:xfrm>
            <a:off x="368490" y="1151857"/>
            <a:ext cx="4203700"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Traffic and urban noise strongly influence site livability and comfort.</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Forma simulates noise patterns and visualizes decibel levels across the site.</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Designers can use this information to adjust massing, buffers, or layouts to mitigate noise.</a:t>
            </a:r>
          </a:p>
        </p:txBody>
      </p:sp>
      <p:pic>
        <p:nvPicPr>
          <p:cNvPr id="7" name="Picture 6">
            <a:extLst>
              <a:ext uri="{FF2B5EF4-FFF2-40B4-BE49-F238E27FC236}">
                <a16:creationId xmlns:a16="http://schemas.microsoft.com/office/drawing/2014/main" id="{38FC1ADF-6134-28AF-38F7-3D580A2B975B}"/>
              </a:ext>
            </a:extLst>
          </p:cNvPr>
          <p:cNvPicPr>
            <a:picLocks noChangeAspect="1"/>
          </p:cNvPicPr>
          <p:nvPr/>
        </p:nvPicPr>
        <p:blipFill>
          <a:blip r:embed="rId3"/>
          <a:stretch>
            <a:fillRect/>
          </a:stretch>
        </p:blipFill>
        <p:spPr>
          <a:xfrm>
            <a:off x="4572000" y="1151857"/>
            <a:ext cx="4424045" cy="2376805"/>
          </a:xfrm>
          <a:prstGeom prst="rect">
            <a:avLst/>
          </a:prstGeom>
        </p:spPr>
      </p:pic>
    </p:spTree>
    <p:extLst>
      <p:ext uri="{BB962C8B-B14F-4D97-AF65-F5344CB8AC3E}">
        <p14:creationId xmlns:p14="http://schemas.microsoft.com/office/powerpoint/2010/main" val="38065494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DEBD8-1687-9674-BB94-9D8DD1B7172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D3C6EF2-2C8E-93DC-55A0-8334953691F3}"/>
              </a:ext>
            </a:extLst>
          </p:cNvPr>
          <p:cNvSpPr>
            <a:spLocks noGrp="1"/>
          </p:cNvSpPr>
          <p:nvPr>
            <p:ph type="title"/>
          </p:nvPr>
        </p:nvSpPr>
        <p:spPr>
          <a:xfrm>
            <a:off x="368490" y="365760"/>
            <a:ext cx="5486210" cy="775597"/>
          </a:xfrm>
        </p:spPr>
        <p:txBody>
          <a:bodyPr/>
          <a:lstStyle/>
          <a:p>
            <a:r>
              <a:rPr lang="en-US" dirty="0">
                <a:latin typeface="Arial" panose="020B0604020202020204" pitchFamily="34" charset="0"/>
                <a:cs typeface="Arial" panose="020B0604020202020204" pitchFamily="34" charset="0"/>
              </a:rPr>
              <a:t>Performance-driven design with Revit and Insight</a:t>
            </a:r>
          </a:p>
        </p:txBody>
      </p:sp>
      <p:sp>
        <p:nvSpPr>
          <p:cNvPr id="2" name="Content Placeholder 1">
            <a:extLst>
              <a:ext uri="{FF2B5EF4-FFF2-40B4-BE49-F238E27FC236}">
                <a16:creationId xmlns:a16="http://schemas.microsoft.com/office/drawing/2014/main" id="{22D34FA9-5484-0D7D-6A15-BD424352207E}"/>
              </a:ext>
            </a:extLst>
          </p:cNvPr>
          <p:cNvSpPr>
            <a:spLocks noGrp="1" noChangeArrowheads="1"/>
          </p:cNvSpPr>
          <p:nvPr>
            <p:ph idx="1"/>
          </p:nvPr>
        </p:nvSpPr>
        <p:spPr bwMode="auto">
          <a:xfrm>
            <a:off x="387350" y="1406505"/>
            <a:ext cx="3754967" cy="261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Revit provides detailed architectural geometry that can be translated into analysis models.</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Insight uses </a:t>
            </a:r>
            <a:r>
              <a:rPr kumimoji="0" lang="en-US" altLang="en-US"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EnergyPlus</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simulations to measure building energy and carbon performance.</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The workflow links early exploration in Forma with rigorous, data-driven simulations.</a:t>
            </a:r>
          </a:p>
        </p:txBody>
      </p:sp>
      <p:pic>
        <p:nvPicPr>
          <p:cNvPr id="7" name="Picture 6">
            <a:extLst>
              <a:ext uri="{FF2B5EF4-FFF2-40B4-BE49-F238E27FC236}">
                <a16:creationId xmlns:a16="http://schemas.microsoft.com/office/drawing/2014/main" id="{4461CA29-F410-CF9F-F8E8-8488CE0466BC}"/>
              </a:ext>
            </a:extLst>
          </p:cNvPr>
          <p:cNvPicPr>
            <a:picLocks noChangeAspect="1"/>
          </p:cNvPicPr>
          <p:nvPr/>
        </p:nvPicPr>
        <p:blipFill>
          <a:blip r:embed="rId3"/>
          <a:stretch>
            <a:fillRect/>
          </a:stretch>
        </p:blipFill>
        <p:spPr>
          <a:xfrm>
            <a:off x="6184900" y="194989"/>
            <a:ext cx="2895600" cy="3592830"/>
          </a:xfrm>
          <a:prstGeom prst="rect">
            <a:avLst/>
          </a:prstGeom>
        </p:spPr>
      </p:pic>
      <p:pic>
        <p:nvPicPr>
          <p:cNvPr id="8" name="Picture 7">
            <a:extLst>
              <a:ext uri="{FF2B5EF4-FFF2-40B4-BE49-F238E27FC236}">
                <a16:creationId xmlns:a16="http://schemas.microsoft.com/office/drawing/2014/main" id="{8FEE8F0E-60DF-EC27-B1E3-00F82866BD5E}"/>
              </a:ext>
            </a:extLst>
          </p:cNvPr>
          <p:cNvPicPr>
            <a:picLocks noChangeAspect="1"/>
          </p:cNvPicPr>
          <p:nvPr/>
        </p:nvPicPr>
        <p:blipFill>
          <a:blip r:embed="rId4"/>
          <a:stretch>
            <a:fillRect/>
          </a:stretch>
        </p:blipFill>
        <p:spPr>
          <a:xfrm>
            <a:off x="4301066" y="1930145"/>
            <a:ext cx="2895600" cy="3181350"/>
          </a:xfrm>
          <a:prstGeom prst="rect">
            <a:avLst/>
          </a:prstGeom>
        </p:spPr>
      </p:pic>
    </p:spTree>
    <p:extLst>
      <p:ext uri="{BB962C8B-B14F-4D97-AF65-F5344CB8AC3E}">
        <p14:creationId xmlns:p14="http://schemas.microsoft.com/office/powerpoint/2010/main" val="26075408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E3249-CAF0-A2C2-CF46-F36DA22820E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ED7BD17-A674-F49D-291C-2C40D99367CF}"/>
              </a:ext>
            </a:extLst>
          </p:cNvPr>
          <p:cNvSpPr>
            <a:spLocks noGrp="1"/>
          </p:cNvSpPr>
          <p:nvPr>
            <p:ph type="title"/>
          </p:nvPr>
        </p:nvSpPr>
        <p:spPr>
          <a:xfrm>
            <a:off x="368490" y="365760"/>
            <a:ext cx="8407020" cy="398571"/>
          </a:xfrm>
        </p:spPr>
        <p:txBody>
          <a:bodyPr/>
          <a:lstStyle/>
          <a:p>
            <a:r>
              <a:rPr lang="en-US" dirty="0">
                <a:latin typeface="Arial" panose="020B0604020202020204" pitchFamily="34" charset="0"/>
                <a:cs typeface="Arial" panose="020B0604020202020204" pitchFamily="34" charset="0"/>
              </a:rPr>
              <a:t>Course objectives</a:t>
            </a:r>
          </a:p>
        </p:txBody>
      </p:sp>
      <p:sp>
        <p:nvSpPr>
          <p:cNvPr id="5" name="Content Placeholder 4">
            <a:extLst>
              <a:ext uri="{FF2B5EF4-FFF2-40B4-BE49-F238E27FC236}">
                <a16:creationId xmlns:a16="http://schemas.microsoft.com/office/drawing/2014/main" id="{404423FE-8D5C-7935-E4A7-6E8C2D168FE6}"/>
              </a:ext>
            </a:extLst>
          </p:cNvPr>
          <p:cNvSpPr>
            <a:spLocks noGrp="1"/>
          </p:cNvSpPr>
          <p:nvPr>
            <p:ph idx="1"/>
          </p:nvPr>
        </p:nvSpPr>
        <p:spPr>
          <a:xfrm>
            <a:off x="368490" y="1188720"/>
            <a:ext cx="4069971" cy="3589020"/>
          </a:xfrm>
        </p:spPr>
        <p:txBody>
          <a:bodyPr>
            <a:normAutofit/>
          </a:bodyPr>
          <a:lstStyle/>
          <a:p>
            <a:pPr>
              <a:buFont typeface="Wingdings 2" pitchFamily="2" charset="2"/>
              <a:buChar char=""/>
            </a:pPr>
            <a:r>
              <a:rPr lang="en-US" dirty="0">
                <a:latin typeface="Arial" panose="020B0604020202020204" pitchFamily="34" charset="0"/>
                <a:cs typeface="Arial" panose="020B0604020202020204" pitchFamily="34" charset="0"/>
              </a:rPr>
              <a:t>Explain outcome-based BIM and sustainability principles</a:t>
            </a:r>
          </a:p>
          <a:p>
            <a:pPr>
              <a:buFont typeface="Wingdings 2" pitchFamily="2" charset="2"/>
              <a:buChar char=""/>
            </a:pPr>
            <a:r>
              <a:rPr lang="en-US" dirty="0">
                <a:latin typeface="Arial" panose="020B0604020202020204" pitchFamily="34" charset="0"/>
                <a:cs typeface="Arial" panose="020B0604020202020204" pitchFamily="34" charset="0"/>
              </a:rPr>
              <a:t>Use Autodesk Forma and Insight</a:t>
            </a:r>
          </a:p>
          <a:p>
            <a:pPr>
              <a:buFont typeface="Wingdings 2" pitchFamily="2" charset="2"/>
              <a:buChar char=""/>
            </a:pPr>
            <a:r>
              <a:rPr lang="en-US" dirty="0">
                <a:latin typeface="Arial" panose="020B0604020202020204" pitchFamily="34" charset="0"/>
                <a:cs typeface="Arial" panose="020B0604020202020204" pitchFamily="34" charset="0"/>
              </a:rPr>
              <a:t>Integrate BIM tools for analysis</a:t>
            </a:r>
          </a:p>
          <a:p>
            <a:pPr>
              <a:buFont typeface="Wingdings 2" pitchFamily="2" charset="2"/>
              <a:buChar char=""/>
            </a:pPr>
            <a:r>
              <a:rPr lang="en-US" dirty="0">
                <a:latin typeface="Arial" panose="020B0604020202020204" pitchFamily="34" charset="0"/>
                <a:cs typeface="Arial" panose="020B0604020202020204" pitchFamily="34" charset="0"/>
              </a:rPr>
              <a:t>Apply environmental analysis techniques</a:t>
            </a:r>
          </a:p>
          <a:p>
            <a:pPr>
              <a:buFont typeface="Wingdings 2" pitchFamily="2" charset="2"/>
              <a:buChar char=""/>
            </a:pPr>
            <a:r>
              <a:rPr lang="en-US" dirty="0">
                <a:latin typeface="Arial" panose="020B0604020202020204" pitchFamily="34" charset="0"/>
                <a:cs typeface="Arial" panose="020B0604020202020204" pitchFamily="34" charset="0"/>
              </a:rPr>
              <a:t>Optimize early-stage designs</a:t>
            </a:r>
          </a:p>
        </p:txBody>
      </p:sp>
      <p:sp>
        <p:nvSpPr>
          <p:cNvPr id="6" name="Content Placeholder 5">
            <a:extLst>
              <a:ext uri="{FF2B5EF4-FFF2-40B4-BE49-F238E27FC236}">
                <a16:creationId xmlns:a16="http://schemas.microsoft.com/office/drawing/2014/main" id="{20EF0092-1761-3637-0B0A-B1296DAAEECE}"/>
              </a:ext>
            </a:extLst>
          </p:cNvPr>
          <p:cNvSpPr>
            <a:spLocks noGrp="1"/>
          </p:cNvSpPr>
          <p:nvPr>
            <p:ph idx="11"/>
          </p:nvPr>
        </p:nvSpPr>
        <p:spPr/>
        <p:txBody>
          <a:bodyPr/>
          <a:lstStyle/>
          <a:p>
            <a:pPr>
              <a:buFont typeface="Wingdings 2" pitchFamily="2" charset="2"/>
              <a:buChar char=""/>
            </a:pPr>
            <a:r>
              <a:rPr lang="en-US" dirty="0">
                <a:latin typeface="Arial" panose="020B0604020202020204" pitchFamily="34" charset="0"/>
                <a:cs typeface="Arial" panose="020B0604020202020204" pitchFamily="34" charset="0"/>
              </a:rPr>
              <a:t>Assess operational energy use</a:t>
            </a:r>
          </a:p>
          <a:p>
            <a:pPr>
              <a:buFont typeface="Wingdings 2" pitchFamily="2" charset="2"/>
              <a:buChar char=""/>
            </a:pPr>
            <a:r>
              <a:rPr lang="en-US" dirty="0">
                <a:latin typeface="Arial" panose="020B0604020202020204" pitchFamily="34" charset="0"/>
                <a:cs typeface="Arial" panose="020B0604020202020204" pitchFamily="34" charset="0"/>
              </a:rPr>
              <a:t>Evaluate embodied carbon</a:t>
            </a:r>
          </a:p>
          <a:p>
            <a:pPr>
              <a:buFont typeface="Wingdings 2" pitchFamily="2" charset="2"/>
              <a:buChar char=""/>
            </a:pPr>
            <a:r>
              <a:rPr lang="en-US" dirty="0">
                <a:latin typeface="Arial" panose="020B0604020202020204" pitchFamily="34" charset="0"/>
                <a:cs typeface="Arial" panose="020B0604020202020204" pitchFamily="34" charset="0"/>
              </a:rPr>
              <a:t>Compare design scenarios</a:t>
            </a:r>
          </a:p>
          <a:p>
            <a:pPr>
              <a:buFont typeface="Wingdings 2" pitchFamily="2" charset="2"/>
              <a:buChar char=""/>
            </a:pPr>
            <a:r>
              <a:rPr lang="en-US" dirty="0">
                <a:latin typeface="Arial" panose="020B0604020202020204" pitchFamily="34" charset="0"/>
                <a:cs typeface="Arial" panose="020B0604020202020204" pitchFamily="34" charset="0"/>
              </a:rPr>
              <a:t>Make performance-driven decisions</a:t>
            </a:r>
          </a:p>
          <a:p>
            <a:pPr>
              <a:buFont typeface="Wingdings 2" pitchFamily="2" charset="2"/>
              <a:buChar char=""/>
            </a:pPr>
            <a:r>
              <a:rPr lang="en-US" dirty="0">
                <a:latin typeface="Arial" panose="020B0604020202020204" pitchFamily="34" charset="0"/>
                <a:cs typeface="Arial" panose="020B0604020202020204" pitchFamily="34" charset="0"/>
              </a:rPr>
              <a:t>Demonstrate and communicate outcomes</a:t>
            </a:r>
          </a:p>
        </p:txBody>
      </p:sp>
    </p:spTree>
    <p:extLst>
      <p:ext uri="{BB962C8B-B14F-4D97-AF65-F5344CB8AC3E}">
        <p14:creationId xmlns:p14="http://schemas.microsoft.com/office/powerpoint/2010/main" val="13122811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FC3EE-8CD2-C86F-08A8-1756429730F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8FCF256-CBC3-0752-0955-48AE3C692BC4}"/>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Energy Analysis Models in Revit</a:t>
            </a:r>
          </a:p>
        </p:txBody>
      </p:sp>
      <p:sp>
        <p:nvSpPr>
          <p:cNvPr id="3" name="Rectangle 1">
            <a:extLst>
              <a:ext uri="{FF2B5EF4-FFF2-40B4-BE49-F238E27FC236}">
                <a16:creationId xmlns:a16="http://schemas.microsoft.com/office/drawing/2014/main" id="{D10809CD-8DD7-0375-175C-2368E772352B}"/>
              </a:ext>
            </a:extLst>
          </p:cNvPr>
          <p:cNvSpPr>
            <a:spLocks noGrp="1" noChangeArrowheads="1"/>
          </p:cNvSpPr>
          <p:nvPr>
            <p:ph idx="1"/>
          </p:nvPr>
        </p:nvSpPr>
        <p:spPr bwMode="auto">
          <a:xfrm>
            <a:off x="368490" y="1103731"/>
            <a:ext cx="4203700"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An Energy Analysis Model (EAM) is automatically derived from Revit geometry.</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EAMs simplify architectural models into analysis-ready forms for simulation.</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Both conceptual massing and detailed Revit models can generate EAMs.</a:t>
            </a:r>
          </a:p>
        </p:txBody>
      </p:sp>
      <p:pic>
        <p:nvPicPr>
          <p:cNvPr id="7" name="Picture 6">
            <a:extLst>
              <a:ext uri="{FF2B5EF4-FFF2-40B4-BE49-F238E27FC236}">
                <a16:creationId xmlns:a16="http://schemas.microsoft.com/office/drawing/2014/main" id="{60B94621-E96F-34EF-86BE-4240E958BCC4}"/>
              </a:ext>
            </a:extLst>
          </p:cNvPr>
          <p:cNvPicPr>
            <a:picLocks noChangeAspect="1"/>
          </p:cNvPicPr>
          <p:nvPr/>
        </p:nvPicPr>
        <p:blipFill>
          <a:blip r:embed="rId3"/>
          <a:stretch>
            <a:fillRect/>
          </a:stretch>
        </p:blipFill>
        <p:spPr>
          <a:xfrm>
            <a:off x="4878087" y="1103731"/>
            <a:ext cx="3411537" cy="3445203"/>
          </a:xfrm>
          <a:prstGeom prst="rect">
            <a:avLst/>
          </a:prstGeom>
        </p:spPr>
      </p:pic>
    </p:spTree>
    <p:extLst>
      <p:ext uri="{BB962C8B-B14F-4D97-AF65-F5344CB8AC3E}">
        <p14:creationId xmlns:p14="http://schemas.microsoft.com/office/powerpoint/2010/main" val="1222013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81EBA-B572-5B7F-9F1D-8BC914E1BD9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CA0BD71-A92A-DEA5-9AAF-B5A2ECDE54FC}"/>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Running energy simulations in Insight</a:t>
            </a:r>
          </a:p>
        </p:txBody>
      </p:sp>
      <p:sp>
        <p:nvSpPr>
          <p:cNvPr id="2" name="Content Placeholder 1">
            <a:extLst>
              <a:ext uri="{FF2B5EF4-FFF2-40B4-BE49-F238E27FC236}">
                <a16:creationId xmlns:a16="http://schemas.microsoft.com/office/drawing/2014/main" id="{6C85378A-0C15-3200-6B2D-44F36DA3814F}"/>
              </a:ext>
            </a:extLst>
          </p:cNvPr>
          <p:cNvSpPr>
            <a:spLocks noGrp="1" noChangeArrowheads="1"/>
          </p:cNvSpPr>
          <p:nvPr>
            <p:ph idx="1"/>
          </p:nvPr>
        </p:nvSpPr>
        <p:spPr bwMode="auto">
          <a:xfrm>
            <a:off x="368299" y="2781586"/>
            <a:ext cx="5490633"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Insight uses </a:t>
            </a:r>
            <a:r>
              <a:rPr kumimoji="0" lang="en-US" altLang="en-US"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EnergyPlus</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to simulate whole-building energy performance.</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Simulations account for climate, envelope design, and mechanical systems.</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Results reveal energy use intensity and highlight performance drivers.</a:t>
            </a:r>
          </a:p>
        </p:txBody>
      </p:sp>
      <p:pic>
        <p:nvPicPr>
          <p:cNvPr id="7" name="Picture 6">
            <a:extLst>
              <a:ext uri="{FF2B5EF4-FFF2-40B4-BE49-F238E27FC236}">
                <a16:creationId xmlns:a16="http://schemas.microsoft.com/office/drawing/2014/main" id="{DE9EEC42-93D5-A73C-06C2-7A1E27A26E1C}"/>
              </a:ext>
            </a:extLst>
          </p:cNvPr>
          <p:cNvPicPr>
            <a:picLocks noChangeAspect="1"/>
          </p:cNvPicPr>
          <p:nvPr/>
        </p:nvPicPr>
        <p:blipFill>
          <a:blip r:embed="rId3"/>
          <a:stretch>
            <a:fillRect/>
          </a:stretch>
        </p:blipFill>
        <p:spPr>
          <a:xfrm>
            <a:off x="2282613" y="880082"/>
            <a:ext cx="2834640" cy="1574165"/>
          </a:xfrm>
          <a:prstGeom prst="rect">
            <a:avLst/>
          </a:prstGeom>
        </p:spPr>
      </p:pic>
      <p:pic>
        <p:nvPicPr>
          <p:cNvPr id="8" name="Picture 7">
            <a:extLst>
              <a:ext uri="{FF2B5EF4-FFF2-40B4-BE49-F238E27FC236}">
                <a16:creationId xmlns:a16="http://schemas.microsoft.com/office/drawing/2014/main" id="{3CF6A66C-E02D-5614-0D46-DAE1C74CE267}"/>
              </a:ext>
            </a:extLst>
          </p:cNvPr>
          <p:cNvPicPr>
            <a:picLocks noChangeAspect="1"/>
          </p:cNvPicPr>
          <p:nvPr/>
        </p:nvPicPr>
        <p:blipFill>
          <a:blip r:embed="rId4"/>
          <a:stretch>
            <a:fillRect/>
          </a:stretch>
        </p:blipFill>
        <p:spPr>
          <a:xfrm>
            <a:off x="6086475" y="853863"/>
            <a:ext cx="2838450" cy="3774440"/>
          </a:xfrm>
          <a:prstGeom prst="rect">
            <a:avLst/>
          </a:prstGeom>
        </p:spPr>
      </p:pic>
    </p:spTree>
    <p:extLst>
      <p:ext uri="{BB962C8B-B14F-4D97-AF65-F5344CB8AC3E}">
        <p14:creationId xmlns:p14="http://schemas.microsoft.com/office/powerpoint/2010/main" val="2210073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16B10-B2B5-EB38-1609-3C7D14D0E8B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4B0D9DF-9F6F-6F32-8310-79E4C04906DA}"/>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Operational carbon analysis</a:t>
            </a:r>
          </a:p>
        </p:txBody>
      </p:sp>
      <p:sp>
        <p:nvSpPr>
          <p:cNvPr id="3" name="Rectangle 1">
            <a:extLst>
              <a:ext uri="{FF2B5EF4-FFF2-40B4-BE49-F238E27FC236}">
                <a16:creationId xmlns:a16="http://schemas.microsoft.com/office/drawing/2014/main" id="{373DEDD6-B96A-518C-E2D2-E9278B3DF1CC}"/>
              </a:ext>
            </a:extLst>
          </p:cNvPr>
          <p:cNvSpPr>
            <a:spLocks noGrp="1" noChangeArrowheads="1"/>
          </p:cNvSpPr>
          <p:nvPr>
            <p:ph idx="1"/>
          </p:nvPr>
        </p:nvSpPr>
        <p:spPr bwMode="auto">
          <a:xfrm>
            <a:off x="368490" y="970657"/>
            <a:ext cx="4203700"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Operational carbon measures long-term emissions from heating, cooling, and lighting.</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Insight visualizes how design decisions affect operational energy consumption.</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Adjustments to systems or envelopes can reduce carbon emissions significantly.</a:t>
            </a:r>
          </a:p>
        </p:txBody>
      </p:sp>
      <p:pic>
        <p:nvPicPr>
          <p:cNvPr id="7" name="Picture 6">
            <a:extLst>
              <a:ext uri="{FF2B5EF4-FFF2-40B4-BE49-F238E27FC236}">
                <a16:creationId xmlns:a16="http://schemas.microsoft.com/office/drawing/2014/main" id="{67CFE777-6421-189C-E52D-6796E6C77B5D}"/>
              </a:ext>
            </a:extLst>
          </p:cNvPr>
          <p:cNvPicPr>
            <a:picLocks noChangeAspect="1"/>
          </p:cNvPicPr>
          <p:nvPr/>
        </p:nvPicPr>
        <p:blipFill>
          <a:blip r:embed="rId3"/>
          <a:stretch>
            <a:fillRect/>
          </a:stretch>
        </p:blipFill>
        <p:spPr>
          <a:xfrm>
            <a:off x="5024967" y="970657"/>
            <a:ext cx="2667000" cy="3714750"/>
          </a:xfrm>
          <a:prstGeom prst="rect">
            <a:avLst/>
          </a:prstGeom>
        </p:spPr>
      </p:pic>
    </p:spTree>
    <p:extLst>
      <p:ext uri="{BB962C8B-B14F-4D97-AF65-F5344CB8AC3E}">
        <p14:creationId xmlns:p14="http://schemas.microsoft.com/office/powerpoint/2010/main" val="913670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C4205-A811-D120-8AE6-1A26C369AE4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74E6E1B-98AD-EA54-A61E-F0E1CAED2AC7}"/>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Embodied carbon and materials</a:t>
            </a:r>
          </a:p>
        </p:txBody>
      </p:sp>
      <p:sp>
        <p:nvSpPr>
          <p:cNvPr id="2" name="Content Placeholder 1">
            <a:extLst>
              <a:ext uri="{FF2B5EF4-FFF2-40B4-BE49-F238E27FC236}">
                <a16:creationId xmlns:a16="http://schemas.microsoft.com/office/drawing/2014/main" id="{1C1134C9-27F8-265B-BF60-23F43FB8230A}"/>
              </a:ext>
            </a:extLst>
          </p:cNvPr>
          <p:cNvSpPr>
            <a:spLocks noGrp="1" noChangeArrowheads="1"/>
          </p:cNvSpPr>
          <p:nvPr>
            <p:ph idx="1"/>
          </p:nvPr>
        </p:nvSpPr>
        <p:spPr bwMode="auto">
          <a:xfrm>
            <a:off x="368490" y="1038647"/>
            <a:ext cx="4203700"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Embodied carbon refers to emissions from material production and construction.</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Revit elements can be mapped to carbon factors in Insight using the EC3 database.</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Material substitutions can reveal large differences in lifecycle emissions.</a:t>
            </a:r>
          </a:p>
        </p:txBody>
      </p:sp>
      <p:pic>
        <p:nvPicPr>
          <p:cNvPr id="7" name="Picture 6">
            <a:extLst>
              <a:ext uri="{FF2B5EF4-FFF2-40B4-BE49-F238E27FC236}">
                <a16:creationId xmlns:a16="http://schemas.microsoft.com/office/drawing/2014/main" id="{F484DE0A-B7CD-1A11-70AF-64B3C710E49A}"/>
              </a:ext>
            </a:extLst>
          </p:cNvPr>
          <p:cNvPicPr>
            <a:picLocks noChangeAspect="1"/>
          </p:cNvPicPr>
          <p:nvPr/>
        </p:nvPicPr>
        <p:blipFill>
          <a:blip r:embed="rId3"/>
          <a:stretch>
            <a:fillRect/>
          </a:stretch>
        </p:blipFill>
        <p:spPr>
          <a:xfrm>
            <a:off x="4890346" y="1038647"/>
            <a:ext cx="3885164" cy="3706369"/>
          </a:xfrm>
          <a:prstGeom prst="rect">
            <a:avLst/>
          </a:prstGeom>
        </p:spPr>
      </p:pic>
    </p:spTree>
    <p:extLst>
      <p:ext uri="{BB962C8B-B14F-4D97-AF65-F5344CB8AC3E}">
        <p14:creationId xmlns:p14="http://schemas.microsoft.com/office/powerpoint/2010/main" val="36214088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20834-A4E5-6951-3EA4-AF1EA599A0C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1AA16D0-7811-B473-A41B-47D0597D251F}"/>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The Embodied Carbon Details View</a:t>
            </a:r>
          </a:p>
        </p:txBody>
      </p:sp>
      <p:sp>
        <p:nvSpPr>
          <p:cNvPr id="4" name="Rectangle 2">
            <a:extLst>
              <a:ext uri="{FF2B5EF4-FFF2-40B4-BE49-F238E27FC236}">
                <a16:creationId xmlns:a16="http://schemas.microsoft.com/office/drawing/2014/main" id="{84C97943-03A6-5AF7-2E4F-9DCFF96C3AF7}"/>
              </a:ext>
            </a:extLst>
          </p:cNvPr>
          <p:cNvSpPr>
            <a:spLocks noGrp="1" noChangeArrowheads="1"/>
          </p:cNvSpPr>
          <p:nvPr>
            <p:ph idx="1"/>
          </p:nvPr>
        </p:nvSpPr>
        <p:spPr bwMode="auto">
          <a:xfrm>
            <a:off x="368490" y="1182751"/>
            <a:ext cx="4203700" cy="236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Insight includes tools for assigning and modifying carbon data for building elements.</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The details view allows comparison of lifecycle impacts across material choices.</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Iteration with different materials helps refine sustainable outcomes early in design.</a:t>
            </a:r>
          </a:p>
        </p:txBody>
      </p:sp>
      <p:pic>
        <p:nvPicPr>
          <p:cNvPr id="8" name="Picture 7">
            <a:extLst>
              <a:ext uri="{FF2B5EF4-FFF2-40B4-BE49-F238E27FC236}">
                <a16:creationId xmlns:a16="http://schemas.microsoft.com/office/drawing/2014/main" id="{28803636-5D23-9A02-B090-3C655B04D385}"/>
              </a:ext>
            </a:extLst>
          </p:cNvPr>
          <p:cNvPicPr>
            <a:picLocks noChangeAspect="1"/>
          </p:cNvPicPr>
          <p:nvPr/>
        </p:nvPicPr>
        <p:blipFill>
          <a:blip r:embed="rId3"/>
          <a:stretch>
            <a:fillRect/>
          </a:stretch>
        </p:blipFill>
        <p:spPr>
          <a:xfrm>
            <a:off x="4572000" y="1182751"/>
            <a:ext cx="4071937" cy="2738230"/>
          </a:xfrm>
          <a:prstGeom prst="rect">
            <a:avLst/>
          </a:prstGeom>
        </p:spPr>
      </p:pic>
    </p:spTree>
    <p:extLst>
      <p:ext uri="{BB962C8B-B14F-4D97-AF65-F5344CB8AC3E}">
        <p14:creationId xmlns:p14="http://schemas.microsoft.com/office/powerpoint/2010/main" val="11420701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92266-B8DD-DA26-E548-331B5EA3227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3D43019-6495-847C-244B-BF912582C5E8}"/>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Related statistics</a:t>
            </a:r>
          </a:p>
        </p:txBody>
      </p:sp>
      <p:pic>
        <p:nvPicPr>
          <p:cNvPr id="6" name="Picture 5">
            <a:extLst>
              <a:ext uri="{FF2B5EF4-FFF2-40B4-BE49-F238E27FC236}">
                <a16:creationId xmlns:a16="http://schemas.microsoft.com/office/drawing/2014/main" id="{83F36F90-9674-6EF3-FE45-7E05150833B3}"/>
              </a:ext>
            </a:extLst>
          </p:cNvPr>
          <p:cNvPicPr>
            <a:picLocks noChangeAspect="1"/>
          </p:cNvPicPr>
          <p:nvPr/>
        </p:nvPicPr>
        <p:blipFill>
          <a:blip r:embed="rId3"/>
          <a:stretch>
            <a:fillRect/>
          </a:stretch>
        </p:blipFill>
        <p:spPr>
          <a:xfrm>
            <a:off x="368490" y="1036213"/>
            <a:ext cx="4378851" cy="2921954"/>
          </a:xfrm>
          <a:prstGeom prst="rect">
            <a:avLst/>
          </a:prstGeom>
        </p:spPr>
      </p:pic>
      <p:pic>
        <p:nvPicPr>
          <p:cNvPr id="8" name="Picture 7">
            <a:extLst>
              <a:ext uri="{FF2B5EF4-FFF2-40B4-BE49-F238E27FC236}">
                <a16:creationId xmlns:a16="http://schemas.microsoft.com/office/drawing/2014/main" id="{68F07768-1324-286B-9317-FBC5E7176F4D}"/>
              </a:ext>
            </a:extLst>
          </p:cNvPr>
          <p:cNvPicPr>
            <a:picLocks noChangeAspect="1"/>
          </p:cNvPicPr>
          <p:nvPr/>
        </p:nvPicPr>
        <p:blipFill>
          <a:blip r:embed="rId4"/>
          <a:stretch>
            <a:fillRect/>
          </a:stretch>
        </p:blipFill>
        <p:spPr>
          <a:xfrm>
            <a:off x="5253566" y="408529"/>
            <a:ext cx="2844636" cy="4326442"/>
          </a:xfrm>
          <a:prstGeom prst="rect">
            <a:avLst/>
          </a:prstGeom>
        </p:spPr>
      </p:pic>
    </p:spTree>
    <p:extLst>
      <p:ext uri="{BB962C8B-B14F-4D97-AF65-F5344CB8AC3E}">
        <p14:creationId xmlns:p14="http://schemas.microsoft.com/office/powerpoint/2010/main" val="32964890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79E78-BC8F-CACF-0906-ADCC7B9F253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286E5AF-40F9-2259-0E3F-28F9B87E4280}"/>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Insight dashboards for scenario comparison</a:t>
            </a:r>
          </a:p>
        </p:txBody>
      </p:sp>
      <p:sp>
        <p:nvSpPr>
          <p:cNvPr id="15" name="Text Placeholder 14">
            <a:extLst>
              <a:ext uri="{FF2B5EF4-FFF2-40B4-BE49-F238E27FC236}">
                <a16:creationId xmlns:a16="http://schemas.microsoft.com/office/drawing/2014/main" id="{6553D8DF-7A8C-D753-20D7-841674C13A18}"/>
              </a:ext>
              <a:ext uri="{C183D7F6-B498-43B3-948B-1728B52AA6E4}">
                <adec:decorative xmlns:adec="http://schemas.microsoft.com/office/drawing/2017/decorative" val="1"/>
              </a:ext>
            </a:extLst>
          </p:cNvPr>
          <p:cNvSpPr>
            <a:spLocks noGrp="1"/>
          </p:cNvSpPr>
          <p:nvPr>
            <p:ph type="body" sz="quarter" idx="12"/>
          </p:nvPr>
        </p:nvSpPr>
        <p:spPr/>
        <p:txBody>
          <a:bodyPr/>
          <a:lstStyle/>
          <a:p>
            <a:endParaRPr lang="en-US" dirty="0"/>
          </a:p>
        </p:txBody>
      </p:sp>
      <p:sp>
        <p:nvSpPr>
          <p:cNvPr id="2" name="Content Placeholder 1">
            <a:extLst>
              <a:ext uri="{FF2B5EF4-FFF2-40B4-BE49-F238E27FC236}">
                <a16:creationId xmlns:a16="http://schemas.microsoft.com/office/drawing/2014/main" id="{4F5F6E1A-30C8-94DE-D023-5082EA6DC50D}"/>
              </a:ext>
            </a:extLst>
          </p:cNvPr>
          <p:cNvSpPr>
            <a:spLocks noGrp="1" noChangeArrowheads="1"/>
          </p:cNvSpPr>
          <p:nvPr>
            <p:ph idx="1"/>
          </p:nvPr>
        </p:nvSpPr>
        <p:spPr bwMode="auto">
          <a:xfrm>
            <a:off x="368490" y="1155711"/>
            <a:ext cx="4203700"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Dashboards bring together energy and carbon metrics in one visual space.</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Designers can organize results to compare performance across proposals.</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These comparisons highlight trade-offs and inform balanced design strategies.</a:t>
            </a:r>
          </a:p>
        </p:txBody>
      </p:sp>
      <p:pic>
        <p:nvPicPr>
          <p:cNvPr id="8" name="Picture 7">
            <a:extLst>
              <a:ext uri="{FF2B5EF4-FFF2-40B4-BE49-F238E27FC236}">
                <a16:creationId xmlns:a16="http://schemas.microsoft.com/office/drawing/2014/main" id="{2354CA98-333E-2307-5B1E-340BB3028978}"/>
              </a:ext>
            </a:extLst>
          </p:cNvPr>
          <p:cNvPicPr>
            <a:picLocks noChangeAspect="1"/>
          </p:cNvPicPr>
          <p:nvPr/>
        </p:nvPicPr>
        <p:blipFill>
          <a:blip r:embed="rId3"/>
          <a:stretch>
            <a:fillRect/>
          </a:stretch>
        </p:blipFill>
        <p:spPr>
          <a:xfrm>
            <a:off x="4780491" y="1187995"/>
            <a:ext cx="3889376" cy="1845153"/>
          </a:xfrm>
          <a:prstGeom prst="rect">
            <a:avLst/>
          </a:prstGeom>
        </p:spPr>
      </p:pic>
      <p:pic>
        <p:nvPicPr>
          <p:cNvPr id="10" name="Picture 9">
            <a:extLst>
              <a:ext uri="{FF2B5EF4-FFF2-40B4-BE49-F238E27FC236}">
                <a16:creationId xmlns:a16="http://schemas.microsoft.com/office/drawing/2014/main" id="{E83E52C4-5A31-6320-CADD-B2950B17CD47}"/>
              </a:ext>
            </a:extLst>
          </p:cNvPr>
          <p:cNvPicPr>
            <a:picLocks noChangeAspect="1"/>
          </p:cNvPicPr>
          <p:nvPr/>
        </p:nvPicPr>
        <p:blipFill>
          <a:blip r:embed="rId4"/>
          <a:stretch>
            <a:fillRect/>
          </a:stretch>
        </p:blipFill>
        <p:spPr>
          <a:xfrm>
            <a:off x="4780491" y="3151790"/>
            <a:ext cx="3855720" cy="1638300"/>
          </a:xfrm>
          <a:prstGeom prst="rect">
            <a:avLst/>
          </a:prstGeom>
        </p:spPr>
      </p:pic>
    </p:spTree>
    <p:extLst>
      <p:ext uri="{BB962C8B-B14F-4D97-AF65-F5344CB8AC3E}">
        <p14:creationId xmlns:p14="http://schemas.microsoft.com/office/powerpoint/2010/main" val="2518326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9D09A-5557-36CF-1FF1-F49423BC0DB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3A23920-7AF1-2C09-BD08-20AA91E8CED5}"/>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Comparing design outcomes</a:t>
            </a:r>
          </a:p>
        </p:txBody>
      </p:sp>
      <p:sp>
        <p:nvSpPr>
          <p:cNvPr id="3" name="Rectangle 1">
            <a:extLst>
              <a:ext uri="{FF2B5EF4-FFF2-40B4-BE49-F238E27FC236}">
                <a16:creationId xmlns:a16="http://schemas.microsoft.com/office/drawing/2014/main" id="{521C35FF-90A1-0958-C28A-60B12DF60EE9}"/>
              </a:ext>
            </a:extLst>
          </p:cNvPr>
          <p:cNvSpPr>
            <a:spLocks noGrp="1" noChangeArrowheads="1"/>
          </p:cNvSpPr>
          <p:nvPr>
            <p:ph idx="1"/>
          </p:nvPr>
        </p:nvSpPr>
        <p:spPr bwMode="auto">
          <a:xfrm>
            <a:off x="368490" y="1159463"/>
            <a:ext cx="4203700"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single proposal typically performs best in all categories of analysis.</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Insight supports testing “what if” scenarios to explore trade-offs.</a:t>
            </a:r>
          </a:p>
          <a:p>
            <a:pPr defTabSz="914400" eaLnBrk="0" fontAlgn="base" hangingPunct="0">
              <a:spcBef>
                <a:spcPts val="1200"/>
              </a:spcBef>
              <a:spcAft>
                <a:spcPct val="0"/>
              </a:spcAft>
              <a:buClrTx/>
            </a:pP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Balanced solutions often combine strengths in daylight, comfort, and carbon.</a:t>
            </a:r>
          </a:p>
        </p:txBody>
      </p:sp>
      <p:pic>
        <p:nvPicPr>
          <p:cNvPr id="7" name="Picture 6">
            <a:extLst>
              <a:ext uri="{FF2B5EF4-FFF2-40B4-BE49-F238E27FC236}">
                <a16:creationId xmlns:a16="http://schemas.microsoft.com/office/drawing/2014/main" id="{B22893A3-1A97-4C41-9BE6-E2AF1D7E4AAF}"/>
              </a:ext>
            </a:extLst>
          </p:cNvPr>
          <p:cNvPicPr>
            <a:picLocks noChangeAspect="1"/>
          </p:cNvPicPr>
          <p:nvPr/>
        </p:nvPicPr>
        <p:blipFill>
          <a:blip r:embed="rId3"/>
          <a:stretch>
            <a:fillRect/>
          </a:stretch>
        </p:blipFill>
        <p:spPr>
          <a:xfrm>
            <a:off x="4636535" y="1281836"/>
            <a:ext cx="4138975" cy="2579827"/>
          </a:xfrm>
          <a:prstGeom prst="rect">
            <a:avLst/>
          </a:prstGeom>
        </p:spPr>
      </p:pic>
    </p:spTree>
    <p:extLst>
      <p:ext uri="{BB962C8B-B14F-4D97-AF65-F5344CB8AC3E}">
        <p14:creationId xmlns:p14="http://schemas.microsoft.com/office/powerpoint/2010/main" val="13736041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5EF79C-E853-4857-95B0-3A006134A168}"/>
              </a:ext>
            </a:extLst>
          </p:cNvPr>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114105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B2BBA-96F3-668D-9135-2BE9767EB2D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A561361-CB67-878D-3E82-0C73876F26E4}"/>
              </a:ext>
            </a:extLst>
          </p:cNvPr>
          <p:cNvSpPr>
            <a:spLocks noGrp="1"/>
          </p:cNvSpPr>
          <p:nvPr>
            <p:ph type="title"/>
          </p:nvPr>
        </p:nvSpPr>
        <p:spPr>
          <a:xfrm>
            <a:off x="368490" y="365760"/>
            <a:ext cx="8407020" cy="398571"/>
          </a:xfrm>
        </p:spPr>
        <p:txBody>
          <a:bodyPr/>
          <a:lstStyle/>
          <a:p>
            <a:r>
              <a:rPr lang="en-US" dirty="0">
                <a:latin typeface="Arial" panose="020B0604020202020204" pitchFamily="34" charset="0"/>
                <a:cs typeface="Arial" panose="020B0604020202020204" pitchFamily="34" charset="0"/>
              </a:rPr>
              <a:t>Key terms &amp; definitions</a:t>
            </a:r>
          </a:p>
        </p:txBody>
      </p:sp>
      <p:sp>
        <p:nvSpPr>
          <p:cNvPr id="9" name="Rectangle 3">
            <a:extLst>
              <a:ext uri="{FF2B5EF4-FFF2-40B4-BE49-F238E27FC236}">
                <a16:creationId xmlns:a16="http://schemas.microsoft.com/office/drawing/2014/main" id="{19A7C235-6ED8-4257-EF55-4AADBA41EBAC}"/>
              </a:ext>
            </a:extLst>
          </p:cNvPr>
          <p:cNvSpPr>
            <a:spLocks noGrp="1" noChangeArrowheads="1"/>
          </p:cNvSpPr>
          <p:nvPr>
            <p:ph idx="1"/>
          </p:nvPr>
        </p:nvSpPr>
        <p:spPr bwMode="auto">
          <a:xfrm>
            <a:off x="368299" y="1090881"/>
            <a:ext cx="860558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buClrTx/>
            </a:pP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Outcome-based BIM:</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An approach to BIM that </a:t>
            </a: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prioritizes specific performance outcomes</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(like energy use, comfort, carbon footprint) as guiding targets throughout the design process. It means designing with the end results in mind, using continuous analysis to inform decisions, rather than only evaluating a finished design.</a:t>
            </a:r>
          </a:p>
          <a:p>
            <a:pPr defTabSz="914400" eaLnBrk="0" fontAlgn="base" hangingPunct="0">
              <a:spcBef>
                <a:spcPct val="0"/>
              </a:spcBef>
              <a:spcAft>
                <a:spcPct val="0"/>
              </a:spcAft>
              <a:buClrTx/>
            </a:pPr>
            <a:endPar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defTabSz="914400" eaLnBrk="0" fontAlgn="base" hangingPunct="0">
              <a:spcBef>
                <a:spcPct val="0"/>
              </a:spcBef>
              <a:spcAft>
                <a:spcPct val="0"/>
              </a:spcAft>
              <a:buClrTx/>
            </a:pP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Sustainability (AEC context):</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Designing and constructing buildings in a way that meets present needs without compromising the future. In AEC, this involves strategies to reduce energy use, cut carbon emissions, use sustainable materials, and create healthy environments for occupants. It’s driven by global challenges like climate change and local factors like codes and client expectations.</a:t>
            </a:r>
          </a:p>
          <a:p>
            <a:pPr defTabSz="914400" eaLnBrk="0" fontAlgn="base" hangingPunct="0">
              <a:spcBef>
                <a:spcPct val="0"/>
              </a:spcBef>
              <a:spcAft>
                <a:spcPct val="0"/>
              </a:spcAft>
              <a:buClrTx/>
            </a:pPr>
            <a:endPar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defTabSz="914400" eaLnBrk="0" fontAlgn="base" hangingPunct="0">
              <a:spcBef>
                <a:spcPct val="0"/>
              </a:spcBef>
              <a:spcAft>
                <a:spcPct val="0"/>
              </a:spcAft>
              <a:buClrTx/>
            </a:pP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Autodesk Forma:</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 cloud-based conceptual design tool for architects and planners. Forma allows quick creation of site plans and building massing and includes </a:t>
            </a: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integrated environmental analysis</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(sunlight, wind, noise, etc.) in real time. It’s used at the earliest design stages to explore options on a real-world site with immediate feedback.</a:t>
            </a:r>
          </a:p>
        </p:txBody>
      </p:sp>
    </p:spTree>
    <p:extLst>
      <p:ext uri="{BB962C8B-B14F-4D97-AF65-F5344CB8AC3E}">
        <p14:creationId xmlns:p14="http://schemas.microsoft.com/office/powerpoint/2010/main" val="39500178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05B38-46AD-4F26-0E86-F605FC4F837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68AC8A4-F0A0-774E-DD07-D36756FBAF74}"/>
              </a:ext>
            </a:extLst>
          </p:cNvPr>
          <p:cNvSpPr>
            <a:spLocks noGrp="1"/>
          </p:cNvSpPr>
          <p:nvPr>
            <p:ph type="title"/>
          </p:nvPr>
        </p:nvSpPr>
        <p:spPr>
          <a:xfrm>
            <a:off x="368490" y="365760"/>
            <a:ext cx="8407020" cy="398571"/>
          </a:xfrm>
        </p:spPr>
        <p:txBody>
          <a:bodyPr/>
          <a:lstStyle/>
          <a:p>
            <a:r>
              <a:rPr lang="en-US" dirty="0">
                <a:latin typeface="Arial" panose="020B0604020202020204" pitchFamily="34" charset="0"/>
                <a:cs typeface="Arial" panose="020B0604020202020204" pitchFamily="34" charset="0"/>
              </a:rPr>
              <a:t>Key terms &amp; definitions</a:t>
            </a:r>
          </a:p>
        </p:txBody>
      </p:sp>
      <p:sp>
        <p:nvSpPr>
          <p:cNvPr id="3" name="Content Placeholder 2">
            <a:extLst>
              <a:ext uri="{FF2B5EF4-FFF2-40B4-BE49-F238E27FC236}">
                <a16:creationId xmlns:a16="http://schemas.microsoft.com/office/drawing/2014/main" id="{2D41E124-2277-7500-5A60-C6C6F0938146}"/>
              </a:ext>
            </a:extLst>
          </p:cNvPr>
          <p:cNvSpPr>
            <a:spLocks noGrp="1" noChangeArrowheads="1"/>
          </p:cNvSpPr>
          <p:nvPr>
            <p:ph idx="1"/>
          </p:nvPr>
        </p:nvSpPr>
        <p:spPr bwMode="auto">
          <a:xfrm>
            <a:off x="368300" y="1090882"/>
            <a:ext cx="840702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buClrTx/>
            </a:pP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Autodesk Revit:</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 widely-used BIM authoring software for detailed building design and documentation. In this course, Revit is used not just for modeling but also to generate energy models. Revit models can be exported to analysis tools like Insight, bridging the gap between design and performance simulation.</a:t>
            </a:r>
          </a:p>
          <a:p>
            <a:pPr defTabSz="914400" eaLnBrk="0" fontAlgn="base" hangingPunct="0">
              <a:spcBef>
                <a:spcPct val="0"/>
              </a:spcBef>
              <a:spcAft>
                <a:spcPct val="0"/>
              </a:spcAft>
              <a:buClrTx/>
            </a:pPr>
            <a:endPar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defTabSz="914400" eaLnBrk="0" fontAlgn="base" hangingPunct="0">
              <a:spcBef>
                <a:spcPct val="0"/>
              </a:spcBef>
              <a:spcAft>
                <a:spcPct val="0"/>
              </a:spcAft>
              <a:buClrTx/>
            </a:pP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Autodesk Insight:</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 cloud-based building performance analysis platform. Insight takes models (or Energy Analysis Models) from Revit and runs simulations (powered by </a:t>
            </a:r>
            <a:r>
              <a:rPr kumimoji="0" lang="en-US" altLang="en-US"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EnergyPlus</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to evaluate energy performance, carbon emissions, and other metrics. It also provides dashboards for comparing different design scenarios.</a:t>
            </a:r>
          </a:p>
          <a:p>
            <a:pPr defTabSz="914400" eaLnBrk="0" fontAlgn="base" hangingPunct="0">
              <a:spcBef>
                <a:spcPct val="0"/>
              </a:spcBef>
              <a:spcAft>
                <a:spcPct val="0"/>
              </a:spcAft>
              <a:buClrTx/>
            </a:pPr>
            <a:endPar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defTabSz="914400" eaLnBrk="0" fontAlgn="base" hangingPunct="0">
              <a:spcBef>
                <a:spcPct val="0"/>
              </a:spcBef>
              <a:spcAft>
                <a:spcPct val="0"/>
              </a:spcAft>
              <a:buClrTx/>
            </a:pP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Energy Analysis Model (EAM):</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 simplified version of a building model created for energy simulation purposes. Revit can automatically generate an EAM from your design—essentially extracting floors, roofs, walls as analytical surfaces/zones. The EAM is used by Insight to run whole-building energy analyses without manually re-drawing the model.</a:t>
            </a:r>
          </a:p>
        </p:txBody>
      </p:sp>
    </p:spTree>
    <p:extLst>
      <p:ext uri="{BB962C8B-B14F-4D97-AF65-F5344CB8AC3E}">
        <p14:creationId xmlns:p14="http://schemas.microsoft.com/office/powerpoint/2010/main" val="4255838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84ADF-5BA9-442D-207A-907E4671900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2624297-9D36-E400-8984-077BD8FA6590}"/>
              </a:ext>
            </a:extLst>
          </p:cNvPr>
          <p:cNvSpPr>
            <a:spLocks noGrp="1"/>
          </p:cNvSpPr>
          <p:nvPr>
            <p:ph type="title"/>
          </p:nvPr>
        </p:nvSpPr>
        <p:spPr>
          <a:xfrm>
            <a:off x="368490" y="365760"/>
            <a:ext cx="8407020" cy="398571"/>
          </a:xfrm>
        </p:spPr>
        <p:txBody>
          <a:bodyPr/>
          <a:lstStyle/>
          <a:p>
            <a:r>
              <a:rPr lang="en-US" dirty="0">
                <a:latin typeface="Arial" panose="020B0604020202020204" pitchFamily="34" charset="0"/>
                <a:cs typeface="Arial" panose="020B0604020202020204" pitchFamily="34" charset="0"/>
              </a:rPr>
              <a:t>Key terms &amp; definitions</a:t>
            </a:r>
          </a:p>
        </p:txBody>
      </p:sp>
      <p:sp>
        <p:nvSpPr>
          <p:cNvPr id="2" name="Content Placeholder 1">
            <a:extLst>
              <a:ext uri="{FF2B5EF4-FFF2-40B4-BE49-F238E27FC236}">
                <a16:creationId xmlns:a16="http://schemas.microsoft.com/office/drawing/2014/main" id="{130FCD7E-62F3-522C-A7D3-475F6B718085}"/>
              </a:ext>
            </a:extLst>
          </p:cNvPr>
          <p:cNvSpPr>
            <a:spLocks noGrp="1" noChangeArrowheads="1"/>
          </p:cNvSpPr>
          <p:nvPr>
            <p:ph idx="1"/>
          </p:nvPr>
        </p:nvSpPr>
        <p:spPr bwMode="auto">
          <a:xfrm>
            <a:off x="368490" y="1221374"/>
            <a:ext cx="8489950" cy="2800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buClrTx/>
            </a:pP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Operational carbon:</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The </a:t>
            </a: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greenhouse gas emissions</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associated with operating a building—primarily from energy use for heating, cooling, lighting, and powering equipment over the building’s life. Reducing operational carbon involves improving energy efficiency and using cleaner energy sources.</a:t>
            </a:r>
          </a:p>
          <a:p>
            <a:pPr defTabSz="914400" eaLnBrk="0" fontAlgn="base" hangingPunct="0">
              <a:spcBef>
                <a:spcPct val="0"/>
              </a:spcBef>
              <a:spcAft>
                <a:spcPct val="0"/>
              </a:spcAft>
              <a:buClrTx/>
            </a:pPr>
            <a:endPar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defTabSz="914400" eaLnBrk="0" fontAlgn="base" hangingPunct="0">
              <a:spcBef>
                <a:spcPct val="0"/>
              </a:spcBef>
              <a:spcAft>
                <a:spcPct val="0"/>
              </a:spcAft>
              <a:buClrTx/>
            </a:pP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Embodied carbon:</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The carbon emissions tied to building materials and construction processes (from extracting raw materials to manufacturing and building assembly). Insight’s embodied carbon tools help estimate this by linking materials in the model to carbon databases like EC3. Lowering embodied carbon might involve choosing low-carbon materials (e.g., recycled content, low-carbon concrete) or efficient structural design.</a:t>
            </a:r>
          </a:p>
        </p:txBody>
      </p:sp>
    </p:spTree>
    <p:extLst>
      <p:ext uri="{BB962C8B-B14F-4D97-AF65-F5344CB8AC3E}">
        <p14:creationId xmlns:p14="http://schemas.microsoft.com/office/powerpoint/2010/main" val="13622326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9498F-C65E-2E05-6C6F-CE9379CCF3D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1563404-441F-A290-2A35-04E35A4D5D73}"/>
              </a:ext>
            </a:extLst>
          </p:cNvPr>
          <p:cNvSpPr>
            <a:spLocks noGrp="1"/>
          </p:cNvSpPr>
          <p:nvPr>
            <p:ph type="title"/>
          </p:nvPr>
        </p:nvSpPr>
        <p:spPr>
          <a:xfrm>
            <a:off x="368490" y="365760"/>
            <a:ext cx="8407020" cy="398571"/>
          </a:xfrm>
        </p:spPr>
        <p:txBody>
          <a:bodyPr/>
          <a:lstStyle/>
          <a:p>
            <a:r>
              <a:rPr lang="en-US" dirty="0">
                <a:latin typeface="Arial" panose="020B0604020202020204" pitchFamily="34" charset="0"/>
                <a:cs typeface="Arial" panose="020B0604020202020204" pitchFamily="34" charset="0"/>
              </a:rPr>
              <a:t>Key terms &amp; definitions</a:t>
            </a:r>
          </a:p>
        </p:txBody>
      </p:sp>
      <p:sp>
        <p:nvSpPr>
          <p:cNvPr id="3" name="Rectangle 1">
            <a:extLst>
              <a:ext uri="{FF2B5EF4-FFF2-40B4-BE49-F238E27FC236}">
                <a16:creationId xmlns:a16="http://schemas.microsoft.com/office/drawing/2014/main" id="{1E8CBCE5-38FF-4319-C475-21D5CB2D2D20}"/>
              </a:ext>
            </a:extLst>
          </p:cNvPr>
          <p:cNvSpPr>
            <a:spLocks noGrp="1" noChangeArrowheads="1"/>
          </p:cNvSpPr>
          <p:nvPr>
            <p:ph idx="1"/>
          </p:nvPr>
        </p:nvSpPr>
        <p:spPr bwMode="auto">
          <a:xfrm>
            <a:off x="368300" y="1155413"/>
            <a:ext cx="840702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buClrTx/>
            </a:pP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Performance-Driven Design:</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 design methodology where </a:t>
            </a: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data and performance metrics</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(energy, daylight, comfort, etc.) guide design choices. Instead of form “for form’s sake,” decisions are evaluated against how well they meet targets (for example, adjusting a facade because analysis shows it improves daylight by 20%). This concept underpins the outcome-based approach we practice.</a:t>
            </a:r>
          </a:p>
          <a:p>
            <a:pPr defTabSz="914400" eaLnBrk="0" fontAlgn="base" hangingPunct="0">
              <a:spcBef>
                <a:spcPct val="0"/>
              </a:spcBef>
              <a:spcAft>
                <a:spcPct val="0"/>
              </a:spcAft>
              <a:buClrTx/>
            </a:pPr>
            <a:endPar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defTabSz="914400" eaLnBrk="0" fontAlgn="base" hangingPunct="0">
              <a:spcBef>
                <a:spcPct val="0"/>
              </a:spcBef>
              <a:spcAft>
                <a:spcPct val="0"/>
              </a:spcAft>
              <a:buClrTx/>
            </a:pP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Microclimate:</a:t>
            </a:r>
            <a:r>
              <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The local environmental conditions of a specific site—including factors like temperature, wind, humidity, and sunlight patterns unique to that location. Even within a city, a site’s microclimate can vary (e.g., a site near a lake might be cooler or more humid). Autodesk Forma can visualize microclimate effects (like areas of heat buildup or wind shelter) to help designers respond to these small-scale climate conditions.</a:t>
            </a:r>
          </a:p>
        </p:txBody>
      </p:sp>
    </p:spTree>
    <p:extLst>
      <p:ext uri="{BB962C8B-B14F-4D97-AF65-F5344CB8AC3E}">
        <p14:creationId xmlns:p14="http://schemas.microsoft.com/office/powerpoint/2010/main" val="342052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4E6898-D9B8-43F6-00DA-CE0FDB4303D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1C7CBF8-C68D-E03D-B61A-C1D0FB491095}"/>
              </a:ext>
            </a:extLst>
          </p:cNvPr>
          <p:cNvSpPr>
            <a:spLocks noGrp="1"/>
          </p:cNvSpPr>
          <p:nvPr>
            <p:ph type="title"/>
          </p:nvPr>
        </p:nvSpPr>
        <p:spPr>
          <a:xfrm>
            <a:off x="368490" y="365760"/>
            <a:ext cx="8407020" cy="398571"/>
          </a:xfrm>
        </p:spPr>
        <p:txBody>
          <a:bodyPr/>
          <a:lstStyle/>
          <a:p>
            <a:r>
              <a:rPr lang="en-US" dirty="0">
                <a:latin typeface="Arial" panose="020B0604020202020204" pitchFamily="34" charset="0"/>
                <a:cs typeface="Arial" panose="020B0604020202020204" pitchFamily="34" charset="0"/>
              </a:rPr>
              <a:t>Course structure &amp; resources</a:t>
            </a:r>
          </a:p>
        </p:txBody>
      </p:sp>
      <p:sp>
        <p:nvSpPr>
          <p:cNvPr id="3" name="Rectangle 1">
            <a:extLst>
              <a:ext uri="{FF2B5EF4-FFF2-40B4-BE49-F238E27FC236}">
                <a16:creationId xmlns:a16="http://schemas.microsoft.com/office/drawing/2014/main" id="{72F6464F-13A6-04B3-DE5B-3170CD39806C}"/>
              </a:ext>
            </a:extLst>
          </p:cNvPr>
          <p:cNvSpPr>
            <a:spLocks noGrp="1" noChangeArrowheads="1"/>
          </p:cNvSpPr>
          <p:nvPr>
            <p:ph idx="1"/>
          </p:nvPr>
        </p:nvSpPr>
        <p:spPr bwMode="auto">
          <a:xfrm>
            <a:off x="368490" y="834628"/>
            <a:ext cx="8407020" cy="430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400" b="1" dirty="0">
                <a:latin typeface="Arial" panose="020B0604020202020204" pitchFamily="34" charset="0"/>
                <a:cs typeface="Arial" panose="020B0604020202020204" pitchFamily="34" charset="0"/>
              </a:rPr>
              <a:t>Getting Started:</a:t>
            </a:r>
            <a:r>
              <a:rPr lang="en-US" sz="1400" dirty="0">
                <a:latin typeface="Arial" panose="020B0604020202020204" pitchFamily="34" charset="0"/>
                <a:cs typeface="Arial" panose="020B0604020202020204" pitchFamily="34" charset="0"/>
              </a:rPr>
              <a:t> This introductory module explains how the course is organized and ensures you have the necessary tools. We’ll overview the course content and walk through software setup so you can follow along with hands-on exercises. Key steps to get started include:</a:t>
            </a:r>
          </a:p>
          <a:p>
            <a:r>
              <a:rPr lang="en-US" sz="1400" b="1" dirty="0">
                <a:latin typeface="Arial" panose="020B0604020202020204" pitchFamily="34" charset="0"/>
                <a:cs typeface="Arial" panose="020B0604020202020204" pitchFamily="34" charset="0"/>
              </a:rPr>
              <a:t>Course resources:</a:t>
            </a:r>
            <a:r>
              <a:rPr lang="en-US" sz="1400" dirty="0">
                <a:latin typeface="Arial" panose="020B0604020202020204" pitchFamily="34" charset="0"/>
                <a:cs typeface="Arial" panose="020B0604020202020204" pitchFamily="34" charset="0"/>
              </a:rPr>
              <a:t> Before proceeding, download the provided </a:t>
            </a:r>
            <a:r>
              <a:rPr lang="en-US" sz="1400" b="1" dirty="0">
                <a:latin typeface="Arial" panose="020B0604020202020204" pitchFamily="34" charset="0"/>
                <a:cs typeface="Arial" panose="020B0604020202020204" pitchFamily="34" charset="0"/>
              </a:rPr>
              <a:t>course resources ZIP file</a:t>
            </a:r>
            <a:r>
              <a:rPr lang="en-US" sz="1400" dirty="0">
                <a:latin typeface="Arial" panose="020B0604020202020204" pitchFamily="34" charset="0"/>
                <a:cs typeface="Arial" panose="020B0604020202020204" pitchFamily="34" charset="0"/>
              </a:rPr>
              <a:t>, which contains a Revit dataset and a PDF file containing reference information on the fictious project program and dimensions for the buildings. These files will let you practice with the examples demonstrated in the videos.</a:t>
            </a:r>
          </a:p>
          <a:p>
            <a:r>
              <a:rPr lang="en-US" sz="1400" b="1" dirty="0">
                <a:latin typeface="Arial" panose="020B0604020202020204" pitchFamily="34" charset="0"/>
                <a:cs typeface="Arial" panose="020B0604020202020204" pitchFamily="34" charset="0"/>
              </a:rPr>
              <a:t>Course format:</a:t>
            </a:r>
            <a:r>
              <a:rPr lang="en-US" sz="1400" dirty="0">
                <a:latin typeface="Arial" panose="020B0604020202020204" pitchFamily="34" charset="0"/>
                <a:cs typeface="Arial" panose="020B0604020202020204" pitchFamily="34" charset="0"/>
              </a:rPr>
              <a:t> The course is </a:t>
            </a:r>
            <a:r>
              <a:rPr lang="en-US" sz="1400" b="1" dirty="0">
                <a:latin typeface="Arial" panose="020B0604020202020204" pitchFamily="34" charset="0"/>
                <a:cs typeface="Arial" panose="020B0604020202020204" pitchFamily="34" charset="0"/>
              </a:rPr>
              <a:t>online and self-paced</a:t>
            </a:r>
            <a:r>
              <a:rPr lang="en-US" sz="1400" dirty="0">
                <a:latin typeface="Arial" panose="020B0604020202020204" pitchFamily="34" charset="0"/>
                <a:cs typeface="Arial" panose="020B0604020202020204" pitchFamily="34" charset="0"/>
              </a:rPr>
              <a:t>, but it can also be taught in a classroom setting. It consists of four module sections, plus a final capstone challenge. Each module includes video lessons, quizzes, and a practical exercise. Plan roughly 15–30 minutes for setting up the student with Forma, Revit, and Insight access, and longer for later modules as noted. More details can be found in the accompanying Instructor Guide.</a:t>
            </a:r>
          </a:p>
          <a:p>
            <a:r>
              <a:rPr lang="en-US" sz="1400" b="1" dirty="0">
                <a:latin typeface="Arial" panose="020B0604020202020204" pitchFamily="34" charset="0"/>
                <a:cs typeface="Arial" panose="020B0604020202020204" pitchFamily="34" charset="0"/>
              </a:rPr>
              <a:t>Course certificate:</a:t>
            </a:r>
            <a:r>
              <a:rPr lang="en-US" sz="1400" dirty="0">
                <a:latin typeface="Arial" panose="020B0604020202020204" pitchFamily="34" charset="0"/>
                <a:cs typeface="Arial" panose="020B0604020202020204" pitchFamily="34" charset="0"/>
              </a:rPr>
              <a:t> To earn the Autodesk Certificate of Completion, students must pass the final test at the end of the course with a score of 75% or more. Encourage the students to complete all the module exercises and submit the capstone project if time. The hands-on practice is where much of the learning happens.</a:t>
            </a:r>
          </a:p>
        </p:txBody>
      </p:sp>
    </p:spTree>
    <p:extLst>
      <p:ext uri="{BB962C8B-B14F-4D97-AF65-F5344CB8AC3E}">
        <p14:creationId xmlns:p14="http://schemas.microsoft.com/office/powerpoint/2010/main" val="1540848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C068C-403E-CCBA-05B5-8B0114F2503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C56D5ED-F38A-D3D6-8EF9-961F11C8E767}"/>
              </a:ext>
            </a:extLst>
          </p:cNvPr>
          <p:cNvSpPr>
            <a:spLocks noGrp="1"/>
          </p:cNvSpPr>
          <p:nvPr>
            <p:ph type="title"/>
          </p:nvPr>
        </p:nvSpPr>
        <p:spPr>
          <a:xfrm>
            <a:off x="368490" y="365760"/>
            <a:ext cx="8407020" cy="387798"/>
          </a:xfrm>
        </p:spPr>
        <p:txBody>
          <a:bodyPr/>
          <a:lstStyle/>
          <a:p>
            <a:r>
              <a:rPr lang="en-US" dirty="0">
                <a:latin typeface="Arial" panose="020B0604020202020204" pitchFamily="34" charset="0"/>
                <a:cs typeface="Arial" panose="020B0604020202020204" pitchFamily="34" charset="0"/>
              </a:rPr>
              <a:t>Software setup: Autodesk Forma, Revit &amp; Insight</a:t>
            </a:r>
          </a:p>
        </p:txBody>
      </p:sp>
      <p:sp>
        <p:nvSpPr>
          <p:cNvPr id="3" name="Rectangle 1">
            <a:extLst>
              <a:ext uri="{FF2B5EF4-FFF2-40B4-BE49-F238E27FC236}">
                <a16:creationId xmlns:a16="http://schemas.microsoft.com/office/drawing/2014/main" id="{DD015413-841E-7C5B-372B-433D3BAE495A}"/>
              </a:ext>
            </a:extLst>
          </p:cNvPr>
          <p:cNvSpPr>
            <a:spLocks noGrp="1" noChangeArrowheads="1"/>
          </p:cNvSpPr>
          <p:nvPr>
            <p:ph idx="1"/>
          </p:nvPr>
        </p:nvSpPr>
        <p:spPr bwMode="auto">
          <a:xfrm>
            <a:off x="368300" y="974635"/>
            <a:ext cx="8407020" cy="3662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indent="0">
              <a:spcBef>
                <a:spcPts val="1200"/>
              </a:spcBef>
              <a:buNone/>
            </a:pPr>
            <a:r>
              <a:rPr lang="en-US" sz="1400" dirty="0">
                <a:latin typeface="Arial" panose="020B0604020202020204" pitchFamily="34" charset="0"/>
                <a:cs typeface="Arial" panose="020B0604020202020204" pitchFamily="34" charset="0"/>
              </a:rPr>
              <a:t>To participate fully, ensure you have access to the following software tools:</a:t>
            </a:r>
          </a:p>
          <a:p>
            <a:pPr>
              <a:spcBef>
                <a:spcPts val="1200"/>
              </a:spcBef>
            </a:pPr>
            <a:r>
              <a:rPr lang="en-US" sz="1200" b="1" dirty="0">
                <a:latin typeface="Arial" panose="020B0604020202020204" pitchFamily="34" charset="0"/>
                <a:cs typeface="Arial" panose="020B0604020202020204" pitchFamily="34" charset="0"/>
              </a:rPr>
              <a:t>Autodesk Forma:</a:t>
            </a:r>
            <a:r>
              <a:rPr lang="en-US" sz="1200" dirty="0">
                <a:latin typeface="Arial" panose="020B0604020202020204" pitchFamily="34" charset="0"/>
                <a:cs typeface="Arial" panose="020B0604020202020204" pitchFamily="34" charset="0"/>
              </a:rPr>
              <a:t> Forma is a web-based application. You’ll need an Autodesk account to sign in. If you are a student or your instructor created a Forma educational hub, join that hub or use the provided access link. Otherwise, you can sign up for a trial on Autodesk’s website. Forma runs in the browser, so no local install is required, but a stable Internet connection is important.</a:t>
            </a:r>
          </a:p>
          <a:p>
            <a:pPr>
              <a:spcBef>
                <a:spcPts val="1200"/>
              </a:spcBef>
            </a:pPr>
            <a:r>
              <a:rPr lang="en-US" sz="1200" b="1" dirty="0">
                <a:latin typeface="Arial" panose="020B0604020202020204" pitchFamily="34" charset="0"/>
                <a:cs typeface="Arial" panose="020B0604020202020204" pitchFamily="34" charset="0"/>
              </a:rPr>
              <a:t>Autodesk Revit (2025 or newer):</a:t>
            </a:r>
            <a:r>
              <a:rPr lang="en-US" sz="1200" dirty="0">
                <a:latin typeface="Arial" panose="020B0604020202020204" pitchFamily="34" charset="0"/>
                <a:cs typeface="Arial" panose="020B0604020202020204" pitchFamily="34" charset="0"/>
              </a:rPr>
              <a:t> Install Revit on your computer (education license or trial). This course’s examples use Revit 2025 (videos were recorded in Revit 2026, but provided files are in 2025 format for compatibility). After installing, verify you can open the sample Revit project from the course resources. Also ensure you have the </a:t>
            </a:r>
            <a:r>
              <a:rPr lang="en-US" sz="1200" b="1" dirty="0">
                <a:latin typeface="Arial" panose="020B0604020202020204" pitchFamily="34" charset="0"/>
                <a:cs typeface="Arial" panose="020B0604020202020204" pitchFamily="34" charset="0"/>
              </a:rPr>
              <a:t>Revit Insight plug-in</a:t>
            </a:r>
            <a:r>
              <a:rPr lang="en-US" sz="1200" dirty="0">
                <a:latin typeface="Arial" panose="020B0604020202020204" pitchFamily="34" charset="0"/>
                <a:cs typeface="Arial" panose="020B0604020202020204" pitchFamily="34" charset="0"/>
              </a:rPr>
              <a:t> or that your Revit is updated, since Insight functionality is built-in via the Analyze tab.</a:t>
            </a:r>
          </a:p>
          <a:p>
            <a:pPr>
              <a:spcBef>
                <a:spcPts val="1200"/>
              </a:spcBef>
            </a:pPr>
            <a:r>
              <a:rPr lang="en-US" sz="1200" b="1" dirty="0">
                <a:latin typeface="Arial" panose="020B0604020202020204" pitchFamily="34" charset="0"/>
                <a:cs typeface="Arial" panose="020B0604020202020204" pitchFamily="34" charset="0"/>
              </a:rPr>
              <a:t>Autodesk Insight (Next Gen):</a:t>
            </a:r>
            <a:r>
              <a:rPr lang="en-US" sz="1200" dirty="0">
                <a:latin typeface="Arial" panose="020B0604020202020204" pitchFamily="34" charset="0"/>
                <a:cs typeface="Arial" panose="020B0604020202020204" pitchFamily="34" charset="0"/>
              </a:rPr>
              <a:t> Insight is accessed through your Autodesk account, often via the web or through Revit’s interface. When you export an Energy Analysis Model from Revit, it uploads to Insight’s cloud service. We’ll walk through that process in the course. You don’t need a separate install for Insight, but you do need an Autodesk account with either student or trial access to the Insight (Total Carbon) features.</a:t>
            </a:r>
          </a:p>
          <a:p>
            <a:pPr>
              <a:spcBef>
                <a:spcPts val="1200"/>
              </a:spcBef>
            </a:pPr>
            <a:r>
              <a:rPr lang="en-US" sz="1200" b="1" dirty="0">
                <a:latin typeface="Arial" panose="020B0604020202020204" pitchFamily="34" charset="0"/>
                <a:cs typeface="Arial" panose="020B0604020202020204" pitchFamily="34" charset="0"/>
              </a:rPr>
              <a:t>Supporting tools:</a:t>
            </a:r>
            <a:r>
              <a:rPr lang="en-US" sz="1200" dirty="0">
                <a:latin typeface="Arial" panose="020B0604020202020204" pitchFamily="34" charset="0"/>
                <a:cs typeface="Arial" panose="020B0604020202020204" pitchFamily="34" charset="0"/>
              </a:rPr>
              <a:t> Optionally, having a modern web browser (Chrome, Firefox) for Forma, and ensuring your system meets Revit’s hardware requirements (good GPU, sufficient RAM) will smooth the experience. If you run into any installation issues, consult Autodesk’s documentation or ask the instructor early.</a:t>
            </a:r>
          </a:p>
        </p:txBody>
      </p:sp>
    </p:spTree>
    <p:extLst>
      <p:ext uri="{BB962C8B-B14F-4D97-AF65-F5344CB8AC3E}">
        <p14:creationId xmlns:p14="http://schemas.microsoft.com/office/powerpoint/2010/main" val="14636358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4" id="{45129E24-D7F5-9A4D-B00A-BE30A46347D7}" vid="{1BC7BC99-9983-BA42-8887-14B7224624E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C530340EB4E846B013191FCA1603A7" ma:contentTypeVersion="13" ma:contentTypeDescription="Create a new document." ma:contentTypeScope="" ma:versionID="12007d57ef6c10be8a8e30da349d2e78">
  <xsd:schema xmlns:xsd="http://www.w3.org/2001/XMLSchema" xmlns:xs="http://www.w3.org/2001/XMLSchema" xmlns:p="http://schemas.microsoft.com/office/2006/metadata/properties" xmlns:ns2="90fc4bc5-d201-421a-a9ff-a945f5919750" xmlns:ns3="58f75599-a1d8-4720-869e-068c01cca2a1" targetNamespace="http://schemas.microsoft.com/office/2006/metadata/properties" ma:root="true" ma:fieldsID="58548845f8c9f1e6c0ca7c74e3c82e8b" ns2:_="" ns3:_="">
    <xsd:import namespace="90fc4bc5-d201-421a-a9ff-a945f5919750"/>
    <xsd:import namespace="58f75599-a1d8-4720-869e-068c01cca2a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fc4bc5-d201-421a-a9ff-a945f59197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8f75599-a1d8-4720-869e-068c01cca2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73D6BD6-DD74-486A-BDB3-B340777D53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fc4bc5-d201-421a-a9ff-a945f5919750"/>
    <ds:schemaRef ds:uri="58f75599-a1d8-4720-869e-068c01cca2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8DF93B8-F028-4061-B309-0FACED06A4E1}">
  <ds:schemaRefs>
    <ds:schemaRef ds:uri="http://purl.org/dc/dcmitype/"/>
    <ds:schemaRef ds:uri="http://schemas.microsoft.com/office/2006/documentManagement/types"/>
    <ds:schemaRef ds:uri="http://purl.org/dc/terms/"/>
    <ds:schemaRef ds:uri="http://purl.org/dc/elements/1.1/"/>
    <ds:schemaRef ds:uri="90fc4bc5-d201-421a-a9ff-a945f5919750"/>
    <ds:schemaRef ds:uri="http://schemas.microsoft.com/office/infopath/2007/PartnerControls"/>
    <ds:schemaRef ds:uri="http://schemas.openxmlformats.org/package/2006/metadata/core-properties"/>
    <ds:schemaRef ds:uri="58f75599-a1d8-4720-869e-068c01cca2a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55E74987-E5FC-4851-84D4-ADC002EEED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2024-corporate-PPT-template-artifakt</Template>
  <TotalTime>1083</TotalTime>
  <Words>12080</Words>
  <Application>Microsoft Macintosh PowerPoint</Application>
  <PresentationFormat>On-screen Show (16:9)</PresentationFormat>
  <Paragraphs>360</Paragraphs>
  <Slides>38</Slides>
  <Notes>36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Aptos</vt:lpstr>
      <vt:lpstr>Arial</vt:lpstr>
      <vt:lpstr>Artifakt ElementOfc</vt:lpstr>
      <vt:lpstr>Artifakt LegendOfc</vt:lpstr>
      <vt:lpstr>Courier New</vt:lpstr>
      <vt:lpstr>Wingdings 2</vt:lpstr>
      <vt:lpstr>Autodesk Theme</vt:lpstr>
      <vt:lpstr>Lecture: Design Performance and Sustainability with Autodesk Forma, Revit, and Insight</vt:lpstr>
      <vt:lpstr>Course introduction</vt:lpstr>
      <vt:lpstr>Course objectives</vt:lpstr>
      <vt:lpstr>Key terms &amp; definitions</vt:lpstr>
      <vt:lpstr>Key terms &amp; definitions</vt:lpstr>
      <vt:lpstr>Key terms &amp; definitions</vt:lpstr>
      <vt:lpstr>Key terms &amp; definitions</vt:lpstr>
      <vt:lpstr>Course structure &amp; resources</vt:lpstr>
      <vt:lpstr>Software setup: Autodesk Forma, Revit &amp; Insight</vt:lpstr>
      <vt:lpstr>Outcome-based BIM: A new design paradigm</vt:lpstr>
      <vt:lpstr>Outcome-based BIM: Key ideas</vt:lpstr>
      <vt:lpstr>Why sustainability matters in AEC</vt:lpstr>
      <vt:lpstr>Why sustainability matters in AEC</vt:lpstr>
      <vt:lpstr>Key drivers of sustainable design</vt:lpstr>
      <vt:lpstr>Key drivers of sustainable design (cont)</vt:lpstr>
      <vt:lpstr>Outcome-based vs. traditional design approaches</vt:lpstr>
      <vt:lpstr>Outcome-based vs. traditional design approaches</vt:lpstr>
      <vt:lpstr>Outcome-based vs. traditional design approaches</vt:lpstr>
      <vt:lpstr>Tools enabling outcome-based workflows</vt:lpstr>
      <vt:lpstr>Tools enabling outcome-based workflows</vt:lpstr>
      <vt:lpstr>Environmental analysis in Forma</vt:lpstr>
      <vt:lpstr>Starting a project in Forma</vt:lpstr>
      <vt:lpstr>Early massing studies</vt:lpstr>
      <vt:lpstr>Evaluating environmental performance in Forma</vt:lpstr>
      <vt:lpstr>Daylight and Sun Hour Analysis</vt:lpstr>
      <vt:lpstr>Wind Flow Analysis</vt:lpstr>
      <vt:lpstr>Microclimate and thermal comfort</vt:lpstr>
      <vt:lpstr>Noise Analysis for healthier environments</vt:lpstr>
      <vt:lpstr>Performance-driven design with Revit and Insight</vt:lpstr>
      <vt:lpstr>Energy Analysis Models in Revit</vt:lpstr>
      <vt:lpstr>Running energy simulations in Insight</vt:lpstr>
      <vt:lpstr>Operational carbon analysis</vt:lpstr>
      <vt:lpstr>Embodied carbon and materials</vt:lpstr>
      <vt:lpstr>The Embodied Carbon Details View</vt:lpstr>
      <vt:lpstr>Related statistics</vt:lpstr>
      <vt:lpstr>Insight dashboards for scenario comparison</vt:lpstr>
      <vt:lpstr>Comparing design outcomes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Dan Stine</dc:creator>
  <cp:lastModifiedBy>Karyn Johnson</cp:lastModifiedBy>
  <cp:revision>21</cp:revision>
  <dcterms:created xsi:type="dcterms:W3CDTF">2025-08-22T11:18:51Z</dcterms:created>
  <dcterms:modified xsi:type="dcterms:W3CDTF">2025-09-05T14:59:22Z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0x010100EBC530340EB4E846B013191FCA1603A7</vt:lpwstr>
  </property>
</Properties>
</file>